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7" r:id="rId1"/>
    <p:sldMasterId id="2147484344" r:id="rId2"/>
  </p:sldMasterIdLst>
  <p:notesMasterIdLst>
    <p:notesMasterId r:id="rId43"/>
  </p:notesMasterIdLst>
  <p:handoutMasterIdLst>
    <p:handoutMasterId r:id="rId44"/>
  </p:handoutMasterIdLst>
  <p:sldIdLst>
    <p:sldId id="298" r:id="rId3"/>
    <p:sldId id="304" r:id="rId4"/>
    <p:sldId id="346" r:id="rId5"/>
    <p:sldId id="410" r:id="rId6"/>
    <p:sldId id="427" r:id="rId7"/>
    <p:sldId id="616" r:id="rId8"/>
    <p:sldId id="389" r:id="rId9"/>
    <p:sldId id="428" r:id="rId10"/>
    <p:sldId id="539" r:id="rId11"/>
    <p:sldId id="434" r:id="rId12"/>
    <p:sldId id="347" r:id="rId13"/>
    <p:sldId id="349" r:id="rId14"/>
    <p:sldId id="350" r:id="rId15"/>
    <p:sldId id="351" r:id="rId16"/>
    <p:sldId id="366" r:id="rId17"/>
    <p:sldId id="352" r:id="rId18"/>
    <p:sldId id="367" r:id="rId19"/>
    <p:sldId id="369" r:id="rId20"/>
    <p:sldId id="370" r:id="rId21"/>
    <p:sldId id="371" r:id="rId22"/>
    <p:sldId id="372" r:id="rId23"/>
    <p:sldId id="373" r:id="rId24"/>
    <p:sldId id="375" r:id="rId25"/>
    <p:sldId id="376" r:id="rId26"/>
    <p:sldId id="377" r:id="rId27"/>
    <p:sldId id="378" r:id="rId28"/>
    <p:sldId id="379" r:id="rId29"/>
    <p:sldId id="382" r:id="rId30"/>
    <p:sldId id="383" r:id="rId31"/>
    <p:sldId id="384" r:id="rId32"/>
    <p:sldId id="385" r:id="rId33"/>
    <p:sldId id="387" r:id="rId34"/>
    <p:sldId id="388" r:id="rId35"/>
    <p:sldId id="390" r:id="rId36"/>
    <p:sldId id="391" r:id="rId37"/>
    <p:sldId id="392" r:id="rId38"/>
    <p:sldId id="393" r:id="rId39"/>
    <p:sldId id="394" r:id="rId40"/>
    <p:sldId id="395" r:id="rId41"/>
    <p:sldId id="279" r:id="rId42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F5800"/>
    <a:srgbClr val="AF8300"/>
    <a:srgbClr val="9A004D"/>
    <a:srgbClr val="AF0058"/>
    <a:srgbClr val="1E9696"/>
    <a:srgbClr val="00AFAF"/>
    <a:srgbClr val="0058AF"/>
    <a:srgbClr val="AF0000"/>
    <a:srgbClr val="9B0000"/>
    <a:srgbClr val="C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80145" autoAdjust="0"/>
  </p:normalViewPr>
  <p:slideViewPr>
    <p:cSldViewPr>
      <p:cViewPr varScale="1">
        <p:scale>
          <a:sx n="73" d="100"/>
          <a:sy n="73" d="100"/>
        </p:scale>
        <p:origin x="58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33E446-FB67-4128-A4A8-BB2D788D12E5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414C5B-04AF-49B1-8ADC-56714E7D6150}">
      <dgm:prSet phldrT="[Text]"/>
      <dgm:spPr/>
      <dgm:t>
        <a:bodyPr/>
        <a:lstStyle/>
        <a:p>
          <a:r>
            <a:rPr lang="en-US" dirty="0"/>
            <a:t>Reusable, Transaction-Oriented Store Procedures </a:t>
          </a:r>
        </a:p>
      </dgm:t>
    </dgm:pt>
    <dgm:pt modelId="{39C2D13A-38F3-4519-BCF4-EAE79C2EC534}" type="parTrans" cxnId="{13127733-5505-4E02-B26D-A7FC9467C6BD}">
      <dgm:prSet/>
      <dgm:spPr/>
      <dgm:t>
        <a:bodyPr/>
        <a:lstStyle/>
        <a:p>
          <a:endParaRPr lang="en-US"/>
        </a:p>
      </dgm:t>
    </dgm:pt>
    <dgm:pt modelId="{2E6AD627-ACFB-41B2-8662-9E34E5FA9720}" type="sibTrans" cxnId="{13127733-5505-4E02-B26D-A7FC9467C6BD}">
      <dgm:prSet/>
      <dgm:spPr/>
      <dgm:t>
        <a:bodyPr/>
        <a:lstStyle/>
        <a:p>
          <a:endParaRPr lang="en-US"/>
        </a:p>
      </dgm:t>
    </dgm:pt>
    <dgm:pt modelId="{756D4833-1C78-4B0F-856E-1DAA5AAB6F5D}">
      <dgm:prSet phldrT="[Text]"/>
      <dgm:spPr/>
      <dgm:t>
        <a:bodyPr/>
        <a:lstStyle/>
        <a:p>
          <a:r>
            <a:rPr lang="en-US" dirty="0"/>
            <a:t>You create and execute reusable stored procedures that complete the steps of transactions necessary to add data to your database.</a:t>
          </a:r>
        </a:p>
      </dgm:t>
    </dgm:pt>
    <dgm:pt modelId="{456BA941-88D9-43D4-8968-7EBF683AED23}" type="parTrans" cxnId="{E0D62BA5-794F-4CFB-A943-1190A18B352D}">
      <dgm:prSet/>
      <dgm:spPr/>
      <dgm:t>
        <a:bodyPr/>
        <a:lstStyle/>
        <a:p>
          <a:endParaRPr lang="en-US"/>
        </a:p>
      </dgm:t>
    </dgm:pt>
    <dgm:pt modelId="{A7CD28C4-C9E2-43BA-B77E-F939122ED9BE}" type="sibTrans" cxnId="{E0D62BA5-794F-4CFB-A943-1190A18B352D}">
      <dgm:prSet/>
      <dgm:spPr/>
      <dgm:t>
        <a:bodyPr/>
        <a:lstStyle/>
        <a:p>
          <a:endParaRPr lang="en-US"/>
        </a:p>
      </dgm:t>
    </dgm:pt>
    <dgm:pt modelId="{E2F81F27-305E-4D48-A6DE-2A2151D28A3E}">
      <dgm:prSet phldrT="[Text]"/>
      <dgm:spPr/>
      <dgm:t>
        <a:bodyPr/>
        <a:lstStyle/>
        <a:p>
          <a:r>
            <a:rPr lang="en-US" dirty="0"/>
            <a:t>Questions and Queries </a:t>
          </a:r>
        </a:p>
      </dgm:t>
    </dgm:pt>
    <dgm:pt modelId="{01B7622E-6A8B-4DC8-9107-5FF805DB00DA}" type="parTrans" cxnId="{DC8065CF-21ED-452C-8CA9-3DAAEAB5BABF}">
      <dgm:prSet/>
      <dgm:spPr/>
      <dgm:t>
        <a:bodyPr/>
        <a:lstStyle/>
        <a:p>
          <a:endParaRPr lang="en-US"/>
        </a:p>
      </dgm:t>
    </dgm:pt>
    <dgm:pt modelId="{12FA0DE4-1A9B-4A7A-8E89-EC0CFF98ADC6}" type="sibTrans" cxnId="{DC8065CF-21ED-452C-8CA9-3DAAEAB5BABF}">
      <dgm:prSet/>
      <dgm:spPr/>
      <dgm:t>
        <a:bodyPr/>
        <a:lstStyle/>
        <a:p>
          <a:endParaRPr lang="en-US"/>
        </a:p>
      </dgm:t>
    </dgm:pt>
    <dgm:pt modelId="{62667042-B5C0-40F2-A3B0-781FEA6CE532}">
      <dgm:prSet phldrT="[Text]"/>
      <dgm:spPr/>
      <dgm:t>
        <a:bodyPr/>
        <a:lstStyle/>
        <a:p>
          <a:r>
            <a:rPr lang="en-US" dirty="0"/>
            <a:t>You define questions useful to the organization or application that will use your database, then write queries to address the questions.</a:t>
          </a:r>
        </a:p>
      </dgm:t>
    </dgm:pt>
    <dgm:pt modelId="{7918EFE4-A5BA-4AFA-97C1-9C2BB043FB19}" type="parTrans" cxnId="{5C428A04-E00D-418F-B778-FC51BCEC5746}">
      <dgm:prSet/>
      <dgm:spPr/>
      <dgm:t>
        <a:bodyPr/>
        <a:lstStyle/>
        <a:p>
          <a:endParaRPr lang="en-US"/>
        </a:p>
      </dgm:t>
    </dgm:pt>
    <dgm:pt modelId="{6DF3B610-C604-4DD3-BE84-F822624AABF4}" type="sibTrans" cxnId="{5C428A04-E00D-418F-B778-FC51BCEC5746}">
      <dgm:prSet/>
      <dgm:spPr/>
      <dgm:t>
        <a:bodyPr/>
        <a:lstStyle/>
        <a:p>
          <a:endParaRPr lang="en-US"/>
        </a:p>
      </dgm:t>
    </dgm:pt>
    <dgm:pt modelId="{A28E2CBF-0B71-4464-9B2C-9AD0988112F0}">
      <dgm:prSet phldrT="[Text]"/>
      <dgm:spPr/>
      <dgm:t>
        <a:bodyPr/>
        <a:lstStyle/>
        <a:p>
          <a:r>
            <a:rPr lang="en-US" dirty="0"/>
            <a:t>Index Placement and Creation</a:t>
          </a:r>
        </a:p>
      </dgm:t>
    </dgm:pt>
    <dgm:pt modelId="{F2974AAB-7C24-4C18-A866-DCC2263F034A}" type="parTrans" cxnId="{28148E6C-4968-4AE9-A779-25335A242788}">
      <dgm:prSet/>
      <dgm:spPr/>
    </dgm:pt>
    <dgm:pt modelId="{9EE9226C-EFE2-4EF8-B103-4196B220521B}" type="sibTrans" cxnId="{28148E6C-4968-4AE9-A779-25335A242788}">
      <dgm:prSet/>
      <dgm:spPr/>
    </dgm:pt>
    <dgm:pt modelId="{7304E609-1FEC-4ED9-8646-F69F6DD78A92}">
      <dgm:prSet phldrT="[Text]"/>
      <dgm:spPr/>
      <dgm:t>
        <a:bodyPr/>
        <a:lstStyle/>
        <a:p>
          <a:r>
            <a:rPr lang="en-US" dirty="0"/>
            <a:t>To speed up performance, you identify columns needing indexes for your database, then create them in SQL.</a:t>
          </a:r>
        </a:p>
      </dgm:t>
    </dgm:pt>
    <dgm:pt modelId="{50CE9D9D-CA6E-4716-BE86-578FC38F49C7}" type="parTrans" cxnId="{70D6A897-A5D4-4CFF-9ABF-65A88962AF68}">
      <dgm:prSet/>
      <dgm:spPr/>
      <dgm:t>
        <a:bodyPr/>
        <a:lstStyle/>
        <a:p>
          <a:endParaRPr lang="en-US"/>
        </a:p>
      </dgm:t>
    </dgm:pt>
    <dgm:pt modelId="{C0F28CEA-0D97-4972-9C5C-4B92454B5FA6}" type="sibTrans" cxnId="{70D6A897-A5D4-4CFF-9ABF-65A88962AF68}">
      <dgm:prSet/>
      <dgm:spPr/>
      <dgm:t>
        <a:bodyPr/>
        <a:lstStyle/>
        <a:p>
          <a:endParaRPr lang="en-US"/>
        </a:p>
      </dgm:t>
    </dgm:pt>
    <dgm:pt modelId="{9C3CE193-EC14-45A4-9FFD-6DBB0BE99021}" type="pres">
      <dgm:prSet presAssocID="{0F33E446-FB67-4128-A4A8-BB2D788D12E5}" presName="Name0" presStyleCnt="0">
        <dgm:presLayoutVars>
          <dgm:dir/>
          <dgm:animLvl val="lvl"/>
          <dgm:resizeHandles val="exact"/>
        </dgm:presLayoutVars>
      </dgm:prSet>
      <dgm:spPr/>
    </dgm:pt>
    <dgm:pt modelId="{7D2DA19D-4883-416A-8ACD-57CE128F64EC}" type="pres">
      <dgm:prSet presAssocID="{5A414C5B-04AF-49B1-8ADC-56714E7D6150}" presName="linNode" presStyleCnt="0"/>
      <dgm:spPr/>
    </dgm:pt>
    <dgm:pt modelId="{F240493C-348D-41FA-95DD-6C321F66E5C9}" type="pres">
      <dgm:prSet presAssocID="{5A414C5B-04AF-49B1-8ADC-56714E7D6150}" presName="parTx" presStyleLbl="revTx" presStyleIdx="0" presStyleCnt="3">
        <dgm:presLayoutVars>
          <dgm:chMax val="1"/>
          <dgm:bulletEnabled val="1"/>
        </dgm:presLayoutVars>
      </dgm:prSet>
      <dgm:spPr/>
    </dgm:pt>
    <dgm:pt modelId="{6821C4E7-3CBB-4911-8AFD-77145D4F0E03}" type="pres">
      <dgm:prSet presAssocID="{5A414C5B-04AF-49B1-8ADC-56714E7D6150}" presName="bracket" presStyleLbl="parChTrans1D1" presStyleIdx="0" presStyleCnt="3"/>
      <dgm:spPr/>
    </dgm:pt>
    <dgm:pt modelId="{EB6345C4-8225-4A97-A308-80D03533A33B}" type="pres">
      <dgm:prSet presAssocID="{5A414C5B-04AF-49B1-8ADC-56714E7D6150}" presName="spH" presStyleCnt="0"/>
      <dgm:spPr/>
    </dgm:pt>
    <dgm:pt modelId="{2F5993CF-F681-4BC9-A1F2-66CF0928B832}" type="pres">
      <dgm:prSet presAssocID="{5A414C5B-04AF-49B1-8ADC-56714E7D6150}" presName="desTx" presStyleLbl="node1" presStyleIdx="0" presStyleCnt="3">
        <dgm:presLayoutVars>
          <dgm:bulletEnabled val="1"/>
        </dgm:presLayoutVars>
      </dgm:prSet>
      <dgm:spPr/>
    </dgm:pt>
    <dgm:pt modelId="{734AB203-1337-4CE2-9724-6842E4E26ACB}" type="pres">
      <dgm:prSet presAssocID="{2E6AD627-ACFB-41B2-8662-9E34E5FA9720}" presName="spV" presStyleCnt="0"/>
      <dgm:spPr/>
    </dgm:pt>
    <dgm:pt modelId="{4834B6CB-8757-4DC3-90E6-AE44A39103CF}" type="pres">
      <dgm:prSet presAssocID="{E2F81F27-305E-4D48-A6DE-2A2151D28A3E}" presName="linNode" presStyleCnt="0"/>
      <dgm:spPr/>
    </dgm:pt>
    <dgm:pt modelId="{B1101C03-37AF-4A6B-8B2A-4447ACD7A240}" type="pres">
      <dgm:prSet presAssocID="{E2F81F27-305E-4D48-A6DE-2A2151D28A3E}" presName="parTx" presStyleLbl="revTx" presStyleIdx="1" presStyleCnt="3">
        <dgm:presLayoutVars>
          <dgm:chMax val="1"/>
          <dgm:bulletEnabled val="1"/>
        </dgm:presLayoutVars>
      </dgm:prSet>
      <dgm:spPr/>
    </dgm:pt>
    <dgm:pt modelId="{959DBF44-04E3-4A9E-9D82-1C6B69B830AD}" type="pres">
      <dgm:prSet presAssocID="{E2F81F27-305E-4D48-A6DE-2A2151D28A3E}" presName="bracket" presStyleLbl="parChTrans1D1" presStyleIdx="1" presStyleCnt="3"/>
      <dgm:spPr/>
    </dgm:pt>
    <dgm:pt modelId="{82AE0704-CE78-4FD7-8435-3B86D1B24728}" type="pres">
      <dgm:prSet presAssocID="{E2F81F27-305E-4D48-A6DE-2A2151D28A3E}" presName="spH" presStyleCnt="0"/>
      <dgm:spPr/>
    </dgm:pt>
    <dgm:pt modelId="{4FB02A71-B097-47DE-836C-3A3C31107798}" type="pres">
      <dgm:prSet presAssocID="{E2F81F27-305E-4D48-A6DE-2A2151D28A3E}" presName="desTx" presStyleLbl="node1" presStyleIdx="1" presStyleCnt="3">
        <dgm:presLayoutVars>
          <dgm:bulletEnabled val="1"/>
        </dgm:presLayoutVars>
      </dgm:prSet>
      <dgm:spPr/>
    </dgm:pt>
    <dgm:pt modelId="{5C8944FF-38C7-40A2-802E-D0E84829BF64}" type="pres">
      <dgm:prSet presAssocID="{12FA0DE4-1A9B-4A7A-8E89-EC0CFF98ADC6}" presName="spV" presStyleCnt="0"/>
      <dgm:spPr/>
    </dgm:pt>
    <dgm:pt modelId="{232D1CD0-4BCB-47BE-A055-06E42F8288D7}" type="pres">
      <dgm:prSet presAssocID="{A28E2CBF-0B71-4464-9B2C-9AD0988112F0}" presName="linNode" presStyleCnt="0"/>
      <dgm:spPr/>
    </dgm:pt>
    <dgm:pt modelId="{8A71A488-3410-42EA-AD5E-425D4223CBF8}" type="pres">
      <dgm:prSet presAssocID="{A28E2CBF-0B71-4464-9B2C-9AD0988112F0}" presName="parTx" presStyleLbl="revTx" presStyleIdx="2" presStyleCnt="3">
        <dgm:presLayoutVars>
          <dgm:chMax val="1"/>
          <dgm:bulletEnabled val="1"/>
        </dgm:presLayoutVars>
      </dgm:prSet>
      <dgm:spPr/>
    </dgm:pt>
    <dgm:pt modelId="{5FCA0B61-F5DE-4EA7-9AC1-94F17B56E85B}" type="pres">
      <dgm:prSet presAssocID="{A28E2CBF-0B71-4464-9B2C-9AD0988112F0}" presName="bracket" presStyleLbl="parChTrans1D1" presStyleIdx="2" presStyleCnt="3"/>
      <dgm:spPr/>
    </dgm:pt>
    <dgm:pt modelId="{4ED39013-C834-4A90-AD4F-3EBD93209ED6}" type="pres">
      <dgm:prSet presAssocID="{A28E2CBF-0B71-4464-9B2C-9AD0988112F0}" presName="spH" presStyleCnt="0"/>
      <dgm:spPr/>
    </dgm:pt>
    <dgm:pt modelId="{E4F69F92-4CD7-4E95-82FA-869A501920DA}" type="pres">
      <dgm:prSet presAssocID="{A28E2CBF-0B71-4464-9B2C-9AD0988112F0}" presName="desTx" presStyleLbl="node1" presStyleIdx="2" presStyleCnt="3">
        <dgm:presLayoutVars>
          <dgm:bulletEnabled val="1"/>
        </dgm:presLayoutVars>
      </dgm:prSet>
      <dgm:spPr/>
    </dgm:pt>
  </dgm:ptLst>
  <dgm:cxnLst>
    <dgm:cxn modelId="{5C428A04-E00D-418F-B778-FC51BCEC5746}" srcId="{E2F81F27-305E-4D48-A6DE-2A2151D28A3E}" destId="{62667042-B5C0-40F2-A3B0-781FEA6CE532}" srcOrd="0" destOrd="0" parTransId="{7918EFE4-A5BA-4AFA-97C1-9C2BB043FB19}" sibTransId="{6DF3B610-C604-4DD3-BE84-F822624AABF4}"/>
    <dgm:cxn modelId="{525A0E19-A54E-46BE-8165-06A75C590B56}" type="presOf" srcId="{756D4833-1C78-4B0F-856E-1DAA5AAB6F5D}" destId="{2F5993CF-F681-4BC9-A1F2-66CF0928B832}" srcOrd="0" destOrd="0" presId="urn:diagrams.loki3.com/BracketList"/>
    <dgm:cxn modelId="{13127733-5505-4E02-B26D-A7FC9467C6BD}" srcId="{0F33E446-FB67-4128-A4A8-BB2D788D12E5}" destId="{5A414C5B-04AF-49B1-8ADC-56714E7D6150}" srcOrd="0" destOrd="0" parTransId="{39C2D13A-38F3-4519-BCF4-EAE79C2EC534}" sibTransId="{2E6AD627-ACFB-41B2-8662-9E34E5FA9720}"/>
    <dgm:cxn modelId="{28148E6C-4968-4AE9-A779-25335A242788}" srcId="{0F33E446-FB67-4128-A4A8-BB2D788D12E5}" destId="{A28E2CBF-0B71-4464-9B2C-9AD0988112F0}" srcOrd="2" destOrd="0" parTransId="{F2974AAB-7C24-4C18-A866-DCC2263F034A}" sibTransId="{9EE9226C-EFE2-4EF8-B103-4196B220521B}"/>
    <dgm:cxn modelId="{BC2C5B5A-1AD2-4E32-8A0B-7617DB06D4B5}" type="presOf" srcId="{A28E2CBF-0B71-4464-9B2C-9AD0988112F0}" destId="{8A71A488-3410-42EA-AD5E-425D4223CBF8}" srcOrd="0" destOrd="0" presId="urn:diagrams.loki3.com/BracketList"/>
    <dgm:cxn modelId="{F5FDD582-54DE-4CD8-89C0-9D504EFD090E}" type="presOf" srcId="{E2F81F27-305E-4D48-A6DE-2A2151D28A3E}" destId="{B1101C03-37AF-4A6B-8B2A-4447ACD7A240}" srcOrd="0" destOrd="0" presId="urn:diagrams.loki3.com/BracketList"/>
    <dgm:cxn modelId="{B132598E-F0C1-42F3-9387-B3666177E2A3}" type="presOf" srcId="{7304E609-1FEC-4ED9-8646-F69F6DD78A92}" destId="{E4F69F92-4CD7-4E95-82FA-869A501920DA}" srcOrd="0" destOrd="0" presId="urn:diagrams.loki3.com/BracketList"/>
    <dgm:cxn modelId="{B88C388F-64C7-4EC9-B2C6-F962946A874F}" type="presOf" srcId="{62667042-B5C0-40F2-A3B0-781FEA6CE532}" destId="{4FB02A71-B097-47DE-836C-3A3C31107798}" srcOrd="0" destOrd="0" presId="urn:diagrams.loki3.com/BracketList"/>
    <dgm:cxn modelId="{A072DC91-B7C9-43E7-9A21-F041FE3C2272}" type="presOf" srcId="{5A414C5B-04AF-49B1-8ADC-56714E7D6150}" destId="{F240493C-348D-41FA-95DD-6C321F66E5C9}" srcOrd="0" destOrd="0" presId="urn:diagrams.loki3.com/BracketList"/>
    <dgm:cxn modelId="{70D6A897-A5D4-4CFF-9ABF-65A88962AF68}" srcId="{A28E2CBF-0B71-4464-9B2C-9AD0988112F0}" destId="{7304E609-1FEC-4ED9-8646-F69F6DD78A92}" srcOrd="0" destOrd="0" parTransId="{50CE9D9D-CA6E-4716-BE86-578FC38F49C7}" sibTransId="{C0F28CEA-0D97-4972-9C5C-4B92454B5FA6}"/>
    <dgm:cxn modelId="{E0D62BA5-794F-4CFB-A943-1190A18B352D}" srcId="{5A414C5B-04AF-49B1-8ADC-56714E7D6150}" destId="{756D4833-1C78-4B0F-856E-1DAA5AAB6F5D}" srcOrd="0" destOrd="0" parTransId="{456BA941-88D9-43D4-8968-7EBF683AED23}" sibTransId="{A7CD28C4-C9E2-43BA-B77E-F939122ED9BE}"/>
    <dgm:cxn modelId="{9FD019A9-186C-469B-ACF6-1A226C5F4B2B}" type="presOf" srcId="{0F33E446-FB67-4128-A4A8-BB2D788D12E5}" destId="{9C3CE193-EC14-45A4-9FFD-6DBB0BE99021}" srcOrd="0" destOrd="0" presId="urn:diagrams.loki3.com/BracketList"/>
    <dgm:cxn modelId="{DC8065CF-21ED-452C-8CA9-3DAAEAB5BABF}" srcId="{0F33E446-FB67-4128-A4A8-BB2D788D12E5}" destId="{E2F81F27-305E-4D48-A6DE-2A2151D28A3E}" srcOrd="1" destOrd="0" parTransId="{01B7622E-6A8B-4DC8-9107-5FF805DB00DA}" sibTransId="{12FA0DE4-1A9B-4A7A-8E89-EC0CFF98ADC6}"/>
    <dgm:cxn modelId="{17F35FEF-1A73-4444-B35A-8333F4939E20}" type="presParOf" srcId="{9C3CE193-EC14-45A4-9FFD-6DBB0BE99021}" destId="{7D2DA19D-4883-416A-8ACD-57CE128F64EC}" srcOrd="0" destOrd="0" presId="urn:diagrams.loki3.com/BracketList"/>
    <dgm:cxn modelId="{F9150C15-BFB7-4107-AE71-D43CB6897818}" type="presParOf" srcId="{7D2DA19D-4883-416A-8ACD-57CE128F64EC}" destId="{F240493C-348D-41FA-95DD-6C321F66E5C9}" srcOrd="0" destOrd="0" presId="urn:diagrams.loki3.com/BracketList"/>
    <dgm:cxn modelId="{43BE45C8-201C-4EAC-85F3-8AA90FF31E25}" type="presParOf" srcId="{7D2DA19D-4883-416A-8ACD-57CE128F64EC}" destId="{6821C4E7-3CBB-4911-8AFD-77145D4F0E03}" srcOrd="1" destOrd="0" presId="urn:diagrams.loki3.com/BracketList"/>
    <dgm:cxn modelId="{B943A90F-6997-40E7-B0F2-45C615B70356}" type="presParOf" srcId="{7D2DA19D-4883-416A-8ACD-57CE128F64EC}" destId="{EB6345C4-8225-4A97-A308-80D03533A33B}" srcOrd="2" destOrd="0" presId="urn:diagrams.loki3.com/BracketList"/>
    <dgm:cxn modelId="{9FBCAA97-316C-4CA5-9196-B2943261270A}" type="presParOf" srcId="{7D2DA19D-4883-416A-8ACD-57CE128F64EC}" destId="{2F5993CF-F681-4BC9-A1F2-66CF0928B832}" srcOrd="3" destOrd="0" presId="urn:diagrams.loki3.com/BracketList"/>
    <dgm:cxn modelId="{38D17595-5F70-4207-BB9B-B0DBFEF55D01}" type="presParOf" srcId="{9C3CE193-EC14-45A4-9FFD-6DBB0BE99021}" destId="{734AB203-1337-4CE2-9724-6842E4E26ACB}" srcOrd="1" destOrd="0" presId="urn:diagrams.loki3.com/BracketList"/>
    <dgm:cxn modelId="{DDA89DD4-6132-489F-A9FF-6742C4FE28F1}" type="presParOf" srcId="{9C3CE193-EC14-45A4-9FFD-6DBB0BE99021}" destId="{4834B6CB-8757-4DC3-90E6-AE44A39103CF}" srcOrd="2" destOrd="0" presId="urn:diagrams.loki3.com/BracketList"/>
    <dgm:cxn modelId="{6A1863E3-DBB1-4DDB-B6D6-87F96E1AE476}" type="presParOf" srcId="{4834B6CB-8757-4DC3-90E6-AE44A39103CF}" destId="{B1101C03-37AF-4A6B-8B2A-4447ACD7A240}" srcOrd="0" destOrd="0" presId="urn:diagrams.loki3.com/BracketList"/>
    <dgm:cxn modelId="{000FB838-788C-4174-9ED3-3E1A3109D8FC}" type="presParOf" srcId="{4834B6CB-8757-4DC3-90E6-AE44A39103CF}" destId="{959DBF44-04E3-4A9E-9D82-1C6B69B830AD}" srcOrd="1" destOrd="0" presId="urn:diagrams.loki3.com/BracketList"/>
    <dgm:cxn modelId="{97D3B6A5-2BC2-473E-AEB3-7FF92D7105FA}" type="presParOf" srcId="{4834B6CB-8757-4DC3-90E6-AE44A39103CF}" destId="{82AE0704-CE78-4FD7-8435-3B86D1B24728}" srcOrd="2" destOrd="0" presId="urn:diagrams.loki3.com/BracketList"/>
    <dgm:cxn modelId="{6EB5F01A-F002-405D-A064-CD96970C0398}" type="presParOf" srcId="{4834B6CB-8757-4DC3-90E6-AE44A39103CF}" destId="{4FB02A71-B097-47DE-836C-3A3C31107798}" srcOrd="3" destOrd="0" presId="urn:diagrams.loki3.com/BracketList"/>
    <dgm:cxn modelId="{A32195E6-2F44-4A8D-913F-3C83065C71C7}" type="presParOf" srcId="{9C3CE193-EC14-45A4-9FFD-6DBB0BE99021}" destId="{5C8944FF-38C7-40A2-802E-D0E84829BF64}" srcOrd="3" destOrd="0" presId="urn:diagrams.loki3.com/BracketList"/>
    <dgm:cxn modelId="{CC535F81-D6DF-42F1-9DB2-C660D7A117A2}" type="presParOf" srcId="{9C3CE193-EC14-45A4-9FFD-6DBB0BE99021}" destId="{232D1CD0-4BCB-47BE-A055-06E42F8288D7}" srcOrd="4" destOrd="0" presId="urn:diagrams.loki3.com/BracketList"/>
    <dgm:cxn modelId="{3F99224D-7C3C-479D-B70E-EB8630495982}" type="presParOf" srcId="{232D1CD0-4BCB-47BE-A055-06E42F8288D7}" destId="{8A71A488-3410-42EA-AD5E-425D4223CBF8}" srcOrd="0" destOrd="0" presId="urn:diagrams.loki3.com/BracketList"/>
    <dgm:cxn modelId="{B52A08AB-8381-4342-AB6A-55A45C215689}" type="presParOf" srcId="{232D1CD0-4BCB-47BE-A055-06E42F8288D7}" destId="{5FCA0B61-F5DE-4EA7-9AC1-94F17B56E85B}" srcOrd="1" destOrd="0" presId="urn:diagrams.loki3.com/BracketList"/>
    <dgm:cxn modelId="{D02FF911-E452-4192-9E70-60F0F33E29D0}" type="presParOf" srcId="{232D1CD0-4BCB-47BE-A055-06E42F8288D7}" destId="{4ED39013-C834-4A90-AD4F-3EBD93209ED6}" srcOrd="2" destOrd="0" presId="urn:diagrams.loki3.com/BracketList"/>
    <dgm:cxn modelId="{A0794DF7-DF8D-4919-B7ED-43A8D96EA214}" type="presParOf" srcId="{232D1CD0-4BCB-47BE-A055-06E42F8288D7}" destId="{E4F69F92-4CD7-4E95-82FA-869A501920D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0493C-348D-41FA-95DD-6C321F66E5C9}">
      <dsp:nvSpPr>
        <dsp:cNvPr id="0" name=""/>
        <dsp:cNvSpPr/>
      </dsp:nvSpPr>
      <dsp:spPr>
        <a:xfrm>
          <a:off x="4018" y="98398"/>
          <a:ext cx="2055390" cy="188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Reusable, Transaction-Oriented Store Procedures </a:t>
          </a:r>
        </a:p>
      </dsp:txBody>
      <dsp:txXfrm>
        <a:off x="4018" y="98398"/>
        <a:ext cx="2055390" cy="1887187"/>
      </dsp:txXfrm>
    </dsp:sp>
    <dsp:sp modelId="{6821C4E7-3CBB-4911-8AFD-77145D4F0E03}">
      <dsp:nvSpPr>
        <dsp:cNvPr id="0" name=""/>
        <dsp:cNvSpPr/>
      </dsp:nvSpPr>
      <dsp:spPr>
        <a:xfrm>
          <a:off x="2059409" y="98398"/>
          <a:ext cx="411078" cy="188718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5993CF-F681-4BC9-A1F2-66CF0928B832}">
      <dsp:nvSpPr>
        <dsp:cNvPr id="0" name=""/>
        <dsp:cNvSpPr/>
      </dsp:nvSpPr>
      <dsp:spPr>
        <a:xfrm>
          <a:off x="2634918" y="98398"/>
          <a:ext cx="5590663" cy="1887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You create and execute reusable stored procedures that complete the steps of transactions necessary to add data to your database.</a:t>
          </a:r>
        </a:p>
      </dsp:txBody>
      <dsp:txXfrm>
        <a:off x="2634918" y="98398"/>
        <a:ext cx="5590663" cy="1887187"/>
      </dsp:txXfrm>
    </dsp:sp>
    <dsp:sp modelId="{B1101C03-37AF-4A6B-8B2A-4447ACD7A240}">
      <dsp:nvSpPr>
        <dsp:cNvPr id="0" name=""/>
        <dsp:cNvSpPr/>
      </dsp:nvSpPr>
      <dsp:spPr>
        <a:xfrm>
          <a:off x="4018" y="2454086"/>
          <a:ext cx="2055390" cy="83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Questions and Queries </a:t>
          </a:r>
        </a:p>
      </dsp:txBody>
      <dsp:txXfrm>
        <a:off x="4018" y="2454086"/>
        <a:ext cx="2055390" cy="835312"/>
      </dsp:txXfrm>
    </dsp:sp>
    <dsp:sp modelId="{959DBF44-04E3-4A9E-9D82-1C6B69B830AD}">
      <dsp:nvSpPr>
        <dsp:cNvPr id="0" name=""/>
        <dsp:cNvSpPr/>
      </dsp:nvSpPr>
      <dsp:spPr>
        <a:xfrm>
          <a:off x="2059409" y="2075585"/>
          <a:ext cx="411078" cy="1592314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02A71-B097-47DE-836C-3A3C31107798}">
      <dsp:nvSpPr>
        <dsp:cNvPr id="0" name=""/>
        <dsp:cNvSpPr/>
      </dsp:nvSpPr>
      <dsp:spPr>
        <a:xfrm>
          <a:off x="2634918" y="2075585"/>
          <a:ext cx="5590663" cy="1592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You define questions useful to the organization or application that will use your database, then write queries to address the questions.</a:t>
          </a:r>
        </a:p>
      </dsp:txBody>
      <dsp:txXfrm>
        <a:off x="2634918" y="2075585"/>
        <a:ext cx="5590663" cy="1592314"/>
      </dsp:txXfrm>
    </dsp:sp>
    <dsp:sp modelId="{8A71A488-3410-42EA-AD5E-425D4223CBF8}">
      <dsp:nvSpPr>
        <dsp:cNvPr id="0" name=""/>
        <dsp:cNvSpPr/>
      </dsp:nvSpPr>
      <dsp:spPr>
        <a:xfrm>
          <a:off x="4018" y="3794638"/>
          <a:ext cx="2055390" cy="117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63500" rIns="1778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Index Placement and Creation</a:t>
          </a:r>
        </a:p>
      </dsp:txBody>
      <dsp:txXfrm>
        <a:off x="4018" y="3794638"/>
        <a:ext cx="2055390" cy="1175625"/>
      </dsp:txXfrm>
    </dsp:sp>
    <dsp:sp modelId="{5FCA0B61-F5DE-4EA7-9AC1-94F17B56E85B}">
      <dsp:nvSpPr>
        <dsp:cNvPr id="0" name=""/>
        <dsp:cNvSpPr/>
      </dsp:nvSpPr>
      <dsp:spPr>
        <a:xfrm>
          <a:off x="2059409" y="3757900"/>
          <a:ext cx="411078" cy="1249101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F69F92-4CD7-4E95-82FA-869A501920DA}">
      <dsp:nvSpPr>
        <dsp:cNvPr id="0" name=""/>
        <dsp:cNvSpPr/>
      </dsp:nvSpPr>
      <dsp:spPr>
        <a:xfrm>
          <a:off x="2634918" y="3757900"/>
          <a:ext cx="5590663" cy="12491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To speed up performance, you identify columns needing indexes for your database, then create them in SQL.</a:t>
          </a:r>
        </a:p>
      </dsp:txBody>
      <dsp:txXfrm>
        <a:off x="2634918" y="3757900"/>
        <a:ext cx="5590663" cy="1249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C4E0CF35-C5E8-4918-897C-08259A8CF1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640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8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8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8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49C17543-A926-442A-A31C-8410020391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830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545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Note that this stored procedure has the basic transaction steps, but does not implement error checking and other features that a more robust implementation would implement.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2750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Note that this stored procedure has the basic transaction steps, but does not implement error checking and other features that a more robust implementation would implement.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951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0692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5276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In the example above, there are two data columns in the relational table – FirstName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LastName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You may have noticed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RowNumber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column as well.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Every relational table has an identifier for each row created automatically by the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564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Some DBMS, including Oracle, will sometimes escalate a row-level lock to a page-level lock when a SQL join is performed.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Foreign keys will almost always be used in the WHERE clauses of SQL queries that perform joins between the referencing tables and the referenced tables.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1426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3676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316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20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344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This iteration is about putting data into your database and answering questions from the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In this iteration, you insert data transactionally with stored procedures, define questions useful to the organization or application, and answer them with well-written queries.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After your hard work, you get to see your database in action!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934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This creates a non-unique index on the Price column, and a unique index on the VIN column.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41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324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►"/>
              <a:defRPr/>
            </a:pPr>
            <a:r>
              <a:rPr lang="en-US" dirty="0"/>
              <a:t>It is important to understand foundational concepts before attempting to understand deadlocks.</a:t>
            </a:r>
          </a:p>
          <a:p>
            <a:pPr eaLnBrk="1" hangingPunct="1">
              <a:buFont typeface="Arial" charset="0"/>
              <a:buChar char="►"/>
              <a:defRPr/>
            </a:pPr>
            <a:r>
              <a:rPr lang="en-US" dirty="0"/>
              <a:t>Some foundational concepts are connections, sessions, transactions, schedules, and locks.</a:t>
            </a:r>
          </a:p>
          <a:p>
            <a:pPr eaLnBrk="1" hangingPunct="1">
              <a:buFont typeface="Arial" charset="0"/>
              <a:buChar char="►"/>
              <a:defRPr/>
            </a:pPr>
            <a:r>
              <a:rPr lang="en-US" dirty="0"/>
              <a:t>DBMS such as Oracle and Microsoft SQL Server support connections</a:t>
            </a:r>
            <a:r>
              <a:rPr lang="en-US" baseline="30000" dirty="0"/>
              <a:t>1,2</a:t>
            </a:r>
            <a:r>
              <a:rPr lang="en-US" dirty="0"/>
              <a:t>.</a:t>
            </a:r>
          </a:p>
          <a:p>
            <a:pPr eaLnBrk="1" hangingPunct="1">
              <a:buFont typeface="Arial" charset="0"/>
              <a:buChar char="►"/>
              <a:defRPr/>
            </a:pPr>
            <a:r>
              <a:rPr lang="en-US" dirty="0"/>
              <a:t>A connection is a communication pathway between a client process and a database instance.</a:t>
            </a:r>
          </a:p>
          <a:p>
            <a:pPr eaLnBrk="1" hangingPunct="1">
              <a:buFont typeface="Arial" charset="0"/>
              <a:buChar char="►"/>
              <a:defRPr/>
            </a:pPr>
            <a:r>
              <a:rPr lang="en-US" dirty="0"/>
              <a:t>Each session is associated with a connection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eaLnBrk="1" hangingPunct="1">
              <a:lnSpc>
                <a:spcPct val="80000"/>
              </a:lnSpc>
              <a:buFont typeface="Arial" charset="0"/>
              <a:buChar char="►"/>
              <a:defRPr/>
            </a:pPr>
            <a:r>
              <a:rPr lang="en-US" sz="1200" dirty="0"/>
              <a:t>When a client application connects and authenticates a user to a database instance, a session is created in the instance’s memory.</a:t>
            </a:r>
          </a:p>
          <a:p>
            <a:pPr eaLnBrk="1" hangingPunct="1">
              <a:lnSpc>
                <a:spcPct val="80000"/>
              </a:lnSpc>
              <a:buFont typeface="Arial" charset="0"/>
              <a:buChar char="►"/>
              <a:defRPr/>
            </a:pPr>
            <a:r>
              <a:rPr lang="en-US" sz="1200" dirty="0"/>
              <a:t>The session lasts from the time the user is authenticated by the instance, until the time the application disconnects from the database application</a:t>
            </a:r>
            <a:r>
              <a:rPr lang="en-US" sz="1200" baseline="30000" dirty="0"/>
              <a:t>1,2.</a:t>
            </a:r>
          </a:p>
          <a:p>
            <a:pPr eaLnBrk="1" hangingPunct="1">
              <a:lnSpc>
                <a:spcPct val="80000"/>
              </a:lnSpc>
              <a:buFont typeface="Arial" charset="0"/>
              <a:buChar char="►"/>
              <a:defRPr/>
            </a:pPr>
            <a:r>
              <a:rPr lang="en-US" sz="1200" dirty="0"/>
              <a:t>Session are independent, meaning that transaction control statements in one session do not affect control statements in other transactions.</a:t>
            </a:r>
          </a:p>
          <a:p>
            <a:pPr eaLnBrk="1" hangingPunct="1">
              <a:buFont typeface="Arial" charset="0"/>
              <a:buChar char="►"/>
              <a:defRPr/>
            </a:pPr>
            <a:r>
              <a:rPr lang="en-US" dirty="0"/>
              <a:t>Multiple sessions can exist concurrently for a single database user.</a:t>
            </a:r>
          </a:p>
          <a:p>
            <a:pPr eaLnBrk="1" hangingPunct="1">
              <a:buFont typeface="Arial" charset="0"/>
              <a:buChar char="►"/>
              <a:defRPr/>
            </a:pPr>
            <a:r>
              <a:rPr lang="en-US" dirty="0"/>
              <a:t>Transactions are executed within the context of a session</a:t>
            </a:r>
            <a:r>
              <a:rPr lang="en-US" baseline="30000" dirty="0"/>
              <a:t>1,2</a:t>
            </a:r>
            <a:r>
              <a:rPr lang="en-US" dirty="0"/>
              <a:t>.</a:t>
            </a:r>
            <a:endParaRPr lang="en-US" sz="1200" dirty="0"/>
          </a:p>
          <a:p>
            <a:pPr eaLnBrk="1" hangingPunct="1">
              <a:buFont typeface="Arial" charset="0"/>
              <a:buChar char="►"/>
              <a:defRPr/>
            </a:pPr>
            <a:endParaRPr lang="en-US" dirty="0"/>
          </a:p>
          <a:p>
            <a:pPr eaLnBrk="1" hangingPunct="1">
              <a:buFont typeface="Arial" charset="0"/>
              <a:buChar char="►"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961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transaction is a unit of work in the database.</a:t>
            </a:r>
          </a:p>
          <a:p>
            <a:r>
              <a:rPr lang="en-US" dirty="0"/>
              <a:t>A transaction may consist of many steps, though all steps work together to accomplish a broader task.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963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939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Transactions often make use of temporary memory, as in the above example. Variables in temporary memory do not affect the database. The database can be updated explicitly with update/insert/delete statements.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28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80000"/>
              </a:lnSpc>
              <a:buFont typeface="Arial" charset="0"/>
              <a:buChar char="►"/>
              <a:defRPr/>
            </a:pPr>
            <a:r>
              <a:rPr lang="en-US" dirty="0"/>
              <a:t>Transactions can have one of two outcomes: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lang="en-US" sz="2400" dirty="0"/>
              <a:t>Success – a transaction </a:t>
            </a:r>
            <a:r>
              <a:rPr lang="en-US" sz="2400" i="1" dirty="0"/>
              <a:t>commits</a:t>
            </a:r>
            <a:r>
              <a:rPr lang="en-US" sz="2400" dirty="0"/>
              <a:t> and the database reaches a new consistent state. </a:t>
            </a:r>
          </a:p>
          <a:p>
            <a:pPr lvl="1" algn="just" eaLnBrk="1" hangingPunct="1">
              <a:lnSpc>
                <a:spcPct val="80000"/>
              </a:lnSpc>
              <a:defRPr/>
            </a:pPr>
            <a:r>
              <a:rPr lang="en-US" sz="2400" dirty="0"/>
              <a:t>Failure – a transaction </a:t>
            </a:r>
            <a:r>
              <a:rPr lang="en-US" sz="2400" i="1" dirty="0"/>
              <a:t>aborts</a:t>
            </a:r>
            <a:r>
              <a:rPr lang="en-US" sz="2400" dirty="0"/>
              <a:t>, and the database must be restored to the consistent state before it started. Such a transaction is </a:t>
            </a:r>
            <a:r>
              <a:rPr lang="en-US" sz="2400" i="1" dirty="0"/>
              <a:t>rolled back</a:t>
            </a:r>
            <a:r>
              <a:rPr lang="en-US" sz="2400" dirty="0"/>
              <a:t> or </a:t>
            </a:r>
            <a:r>
              <a:rPr lang="en-US" sz="2400" i="1" dirty="0"/>
              <a:t>undone</a:t>
            </a:r>
            <a:r>
              <a:rPr lang="en-US" sz="2400" dirty="0"/>
              <a:t>. </a:t>
            </a:r>
          </a:p>
          <a:p>
            <a:pPr algn="just" eaLnBrk="1" hangingPunct="1">
              <a:lnSpc>
                <a:spcPct val="80000"/>
              </a:lnSpc>
              <a:buFont typeface="Arial" charset="0"/>
              <a:buChar char="►"/>
              <a:defRPr/>
            </a:pPr>
            <a:r>
              <a:rPr lang="en-US" dirty="0"/>
              <a:t>A committed transaction cannot be aborted.</a:t>
            </a:r>
          </a:p>
          <a:p>
            <a:pPr algn="just" eaLnBrk="1" hangingPunct="1">
              <a:lnSpc>
                <a:spcPct val="80000"/>
              </a:lnSpc>
              <a:buFont typeface="Arial" charset="0"/>
              <a:buChar char="►"/>
              <a:defRPr/>
            </a:pPr>
            <a:r>
              <a:rPr lang="en-US" dirty="0"/>
              <a:t>An aborted transaction cannot be committed. The same steps however can be re-executed in a new transaction.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152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Note that this stored procedure has the basic transaction steps, but does not implement error checking and other features that a more robust implementation would implement.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17543-A926-442A-A31C-84100203919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02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16176"/>
            <a:ext cx="10363200" cy="1470025"/>
          </a:xfrm>
        </p:spPr>
        <p:txBody>
          <a:bodyPr/>
          <a:lstStyle>
            <a:lvl1pPr>
              <a:defRPr lang="en-US" sz="4800" b="1" kern="1200" smtClean="0">
                <a:ln w="9525" cap="rnd">
                  <a:prstDash val="solid"/>
                  <a:bevel/>
                </a:ln>
                <a:solidFill>
                  <a:schemeClr val="tx1"/>
                </a:solidFill>
                <a:effectLst>
                  <a:outerShdw blurRad="50800" dist="38100" dir="3000000" algn="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1910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4" descr="red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09" y="939801"/>
            <a:ext cx="2753783" cy="904875"/>
          </a:xfrm>
          <a:prstGeom prst="rect">
            <a:avLst/>
          </a:prstGeom>
          <a:noFill/>
          <a:ln>
            <a:noFill/>
          </a:ln>
          <a:effectLst>
            <a:glow rad="127000">
              <a:srgbClr val="F2BDBD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356351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lang="en-US" sz="900" b="1" kern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5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871F0-911A-4786-98E6-E01B4D5B0C26}" type="datetimeFigureOut">
              <a:rPr lang="en-US"/>
              <a:pPr>
                <a:defRPr/>
              </a:pPr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A36F655-F160-421B-AC96-5F6C002503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07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4FDF4-B0C2-4381-8DD6-310D7C854B2B}" type="datetimeFigureOut">
              <a:rPr lang="en-US"/>
              <a:pPr>
                <a:defRPr/>
              </a:pPr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76B7EBD-8620-493C-9193-7661A22899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328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29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03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04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30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3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56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3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020762"/>
          </a:xfrm>
          <a:solidFill>
            <a:srgbClr val="AF000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harsh" dir="t">
              <a:rot lat="0" lon="0" rev="3000000"/>
            </a:lightRig>
          </a:scene3d>
          <a:sp3d extrusionH="254000" contourW="19050">
            <a:bevelT w="82550" h="44450" prst="artDeco"/>
            <a:bevelB w="82550" h="44450" prst="angle"/>
            <a:contourClr>
              <a:srgbClr val="FFFFFF"/>
            </a:contourClr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4800" b="0" i="0" u="none" strike="noStrike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EFCFC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defTabSz="914400" eaLnBrk="0" latinLnBrk="0" hangingPunct="0">
              <a:lnSpc>
                <a:spcPct val="100000"/>
              </a:lnSpc>
              <a:tabLst/>
            </a:pPr>
            <a:r>
              <a:rPr kumimoji="0" lang="en-US" sz="5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EFCFC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EBEBEB"/>
          </a:solidFill>
          <a:ln>
            <a:solidFill>
              <a:schemeClr val="bg1"/>
            </a:solidFill>
          </a:ln>
          <a:effectLst>
            <a:glow rad="139700">
              <a:schemeClr val="tx1">
                <a:lumMod val="65000"/>
                <a:lumOff val="35000"/>
                <a:alpha val="40000"/>
              </a:schemeClr>
            </a:glow>
          </a:effectLst>
          <a:scene3d>
            <a:camera prst="orthographicFront"/>
            <a:lightRig rig="twoPt" dir="t"/>
          </a:scene3d>
          <a:sp3d extrusionH="76200" contourW="38100">
            <a:contourClr>
              <a:schemeClr val="tx1">
                <a:lumMod val="50000"/>
                <a:lumOff val="50000"/>
              </a:schemeClr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Wingdings" panose="05000000000000000000" pitchFamily="2" charset="2"/>
              <a:buChar char=""/>
              <a:defRPr lang="en-US" b="1" dirty="0" smtClean="0"/>
            </a:lvl1pPr>
            <a:lvl2pPr>
              <a:defRPr lang="en-US" b="1" dirty="0" smtClean="0"/>
            </a:lvl2pPr>
            <a:lvl3pPr>
              <a:defRPr lang="en-US" b="1" dirty="0" smtClean="0"/>
            </a:lvl3pPr>
            <a:lvl4pPr>
              <a:defRPr lang="en-US" b="1" dirty="0" smtClean="0"/>
            </a:lvl4pPr>
            <a:lvl5pPr>
              <a:defRPr lang="en-US" b="1" dirty="0"/>
            </a:lvl5pPr>
          </a:lstStyle>
          <a:p>
            <a:pPr lvl="0">
              <a:buChar char="►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8905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29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283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0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22FEB-B3C0-4A1D-B5A3-BA45749FB2BF}" type="datetimeFigureOut">
              <a:rPr lang="en-US"/>
              <a:pPr>
                <a:defRPr/>
              </a:pPr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CC46F00-EB69-4C71-A198-B1DCA7758F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84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B68BA-DBC3-489E-AB0C-204999D5F08D}" type="datetimeFigureOut">
              <a:rPr lang="en-US"/>
              <a:pPr>
                <a:defRPr/>
              </a:pPr>
              <a:t>8/3/2022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7FE6E0-8D7D-45C2-AC65-2D2604E6D6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84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7DF5F8-F24E-4332-88B6-0626ED3BDDF8}" type="datetimeFigureOut">
              <a:rPr lang="en-US"/>
              <a:pPr>
                <a:defRPr/>
              </a:pPr>
              <a:t>8/3/2022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A0E9FE-ECCA-498D-9200-E2833E946E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37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A1290-BB93-4271-B513-DC0CFF3CBD2E}" type="datetimeFigureOut">
              <a:rPr lang="en-US"/>
              <a:pPr>
                <a:defRPr/>
              </a:pPr>
              <a:t>8/3/2022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ADD7080-0B30-4520-A961-1BEEC04A2B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62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E6DE3-C911-4B5E-8D9D-69612C716D20}" type="datetimeFigureOut">
              <a:rPr lang="en-US"/>
              <a:pPr>
                <a:defRPr/>
              </a:pPr>
              <a:t>8/3/2022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FC781E1-F54A-40E5-9093-E2A4A17BE7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393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6B255-BE60-489C-9FD1-9D14BC405B9A}" type="datetimeFigureOut">
              <a:rPr lang="en-US"/>
              <a:pPr>
                <a:defRPr/>
              </a:pPr>
              <a:t>8/3/2022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41ABB77-68B0-481E-8462-3DCBBEB350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985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61E0D-276E-4CE0-B221-D59C6D057781}" type="datetimeFigureOut">
              <a:rPr lang="en-US"/>
              <a:pPr>
                <a:defRPr/>
              </a:pPr>
              <a:t>8/3/2022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8D7E679-3436-445F-85D7-DD21D2B115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963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39" r:id="rId7"/>
    <p:sldLayoutId id="2147484340" r:id="rId8"/>
    <p:sldLayoutId id="2147484341" r:id="rId9"/>
    <p:sldLayoutId id="2147484342" r:id="rId10"/>
    <p:sldLayoutId id="214748434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4E242-1075-47E0-A162-55C960B37C1C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B13F9-8F90-4EB2-A783-DD823D5BD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4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Term Project Iteration 5 Walkthrough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Copyright 2021 Warren Mansur. Permission granted for any use of Boston University.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30F54-8BC0-48A5-82A7-CCA9656369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E3CD-B100-46FA-8602-10905B36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273E-4BFA-43A3-94AA-EEDA2BCE9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transaction is a unit of work in the database.</a:t>
            </a:r>
          </a:p>
          <a:p>
            <a:r>
              <a:rPr lang="en-US" dirty="0"/>
              <a:t>Transactions have two outcomes – commitment (success) and abortion (failure).</a:t>
            </a:r>
          </a:p>
          <a:p>
            <a:r>
              <a:rPr lang="en-US" dirty="0"/>
              <a:t>Transactions make use of temporary memory for variables and read and write to the database as needed.</a:t>
            </a:r>
          </a:p>
          <a:p>
            <a:r>
              <a:rPr lang="en-US" dirty="0"/>
              <a:t>Transactions are atomic, consistent, isolated, durable, and serializable.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6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17244-DAF8-4E6E-992D-3BC54D91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B25F6-C0A0-431A-B770-96DD16BA3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105400"/>
          </a:xfrm>
        </p:spPr>
        <p:txBody>
          <a:bodyPr/>
          <a:lstStyle/>
          <a:p>
            <a:r>
              <a:rPr lang="en-US" dirty="0"/>
              <a:t>A stored procedure is a named code segment that can be executed by name as needed.</a:t>
            </a:r>
          </a:p>
          <a:p>
            <a:r>
              <a:rPr lang="en-US" dirty="0"/>
              <a:t>Stored procedures can contain SQL code and business logic as needed.</a:t>
            </a:r>
          </a:p>
          <a:p>
            <a:r>
              <a:rPr lang="en-US" dirty="0"/>
              <a:t>Stored procedures can take parameters whereby the caller specifies the values when executing the procedure.  </a:t>
            </a:r>
          </a:p>
        </p:txBody>
      </p:sp>
    </p:spTree>
    <p:extLst>
      <p:ext uri="{BB962C8B-B14F-4D97-AF65-F5344CB8AC3E}">
        <p14:creationId xmlns:p14="http://schemas.microsoft.com/office/powerpoint/2010/main" val="3627285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1F97-F8D6-4F3E-8558-99A6863E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Transactions in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B337-FAF3-42D0-8D67-00E35B333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organizations use a method whereby transactions are implemented in reusable stored procedures.</a:t>
            </a:r>
          </a:p>
          <a:p>
            <a:r>
              <a:rPr lang="en-US" dirty="0"/>
              <a:t>Such a stored procedure takes one or more parameters, and completes all of the steps in the transaction using the values the caller specified in the parameters.</a:t>
            </a:r>
          </a:p>
          <a:p>
            <a:r>
              <a:rPr lang="en-US" dirty="0"/>
              <a:t>Use of this method allows database developers to implement the transactions in the database, eliminating the need for the application to implement all of the steps.</a:t>
            </a:r>
          </a:p>
        </p:txBody>
      </p:sp>
    </p:spTree>
    <p:extLst>
      <p:ext uri="{BB962C8B-B14F-4D97-AF65-F5344CB8AC3E}">
        <p14:creationId xmlns:p14="http://schemas.microsoft.com/office/powerpoint/2010/main" val="123189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7ABA-AA27-44F5-B637-D39F1560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Advantages of Transactions in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3ED9-D280-43BB-ABDC-B8CA371E1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Separation of concerns – The application developers can focus on the application and the database developers can focus on the database.</a:t>
            </a:r>
          </a:p>
          <a:p>
            <a:r>
              <a:rPr lang="en-US" sz="2800" dirty="0"/>
              <a:t>It’s not necessary for the application to connect over the network repeatedly to execute SQL, resulting in better performance.</a:t>
            </a:r>
          </a:p>
          <a:p>
            <a:r>
              <a:rPr lang="en-US" sz="2800" dirty="0"/>
              <a:t>Transaction steps can be updated without the need to redeploy the application.</a:t>
            </a:r>
          </a:p>
          <a:p>
            <a:r>
              <a:rPr lang="en-US" sz="2800" dirty="0"/>
              <a:t>I.T. staff can execute a transaction manually when necessary to correct an issue, or for other purposes</a:t>
            </a:r>
          </a:p>
        </p:txBody>
      </p:sp>
    </p:spTree>
    <p:extLst>
      <p:ext uri="{BB962C8B-B14F-4D97-AF65-F5344CB8AC3E}">
        <p14:creationId xmlns:p14="http://schemas.microsoft.com/office/powerpoint/2010/main" val="302372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3213-835E-4A31-B64F-A1377591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Disadvantages of Transactions in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6D76B-AC6C-4AD4-A67F-811D283C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significant coordination between application developers and database developers.</a:t>
            </a:r>
          </a:p>
          <a:p>
            <a:r>
              <a:rPr lang="en-US" dirty="0"/>
              <a:t>Application logic effectively spans two languages – the language of the application and the language of the database.</a:t>
            </a:r>
          </a:p>
          <a:p>
            <a:r>
              <a:rPr lang="en-US" dirty="0"/>
              <a:t>Modern application languages have evolved far beyond database programming languages.</a:t>
            </a:r>
          </a:p>
        </p:txBody>
      </p:sp>
    </p:spTree>
    <p:extLst>
      <p:ext uri="{BB962C8B-B14F-4D97-AF65-F5344CB8AC3E}">
        <p14:creationId xmlns:p14="http://schemas.microsoft.com/office/powerpoint/2010/main" val="369067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029B-2FD0-4563-8D19-5BAB2A66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Car EERD with Attributes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E9E9D3-B28C-4B1B-AE9E-0F82B71F0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14376"/>
            <a:ext cx="8229600" cy="4077049"/>
          </a:xfrm>
        </p:spPr>
      </p:pic>
    </p:spTree>
    <p:extLst>
      <p:ext uri="{BB962C8B-B14F-4D97-AF65-F5344CB8AC3E}">
        <p14:creationId xmlns:p14="http://schemas.microsoft.com/office/powerpoint/2010/main" val="151379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AAB2-F596-4A45-94A4-BA5846F9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Car Reseller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C31C8-29BB-479C-904D-63AA88C8C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car reseller purchases a used Ferrari to sell.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car salesperson enters the Ferrari’s information into the system including its make, model, and other important information.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know that we have two tables – Car and Ferrari – that are relevant to Ferraris, so we need two insert statements for each of those tables in our transaction.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5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DA66-C76A-4F76-8162-2DB1A396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Stored Procedure -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D64CE-E0D2-4BF7-9E73-20AA2B777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505200"/>
          </a:xfrm>
        </p:spPr>
        <p:txBody>
          <a:bodyPr/>
          <a:lstStyle/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OR REPLACE PROCEDURE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AddFerrari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DECIMAL, VIN IN VARCHAR, 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Price IN DECIMAL, Color IN VARCHAR, Make IN VARCHAR, Model IN VARCHAR, 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Mileage IN DECIMAL)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INSERT INTO Car(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VIN, Price, Color, Make, Model, Mileage)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VALUES(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VIN, Price, Color, Make, Model, Mileage);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INSERT INTO Ferrari(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VALUES(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END;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FB3165-05FD-43DC-A89A-B0F0AE909E44}"/>
              </a:ext>
            </a:extLst>
          </p:cNvPr>
          <p:cNvSpPr txBox="1">
            <a:spLocks/>
          </p:cNvSpPr>
          <p:nvPr/>
        </p:nvSpPr>
        <p:spPr bwMode="auto">
          <a:xfrm>
            <a:off x="609600" y="5141205"/>
            <a:ext cx="10972800" cy="1676400"/>
          </a:xfrm>
          <a:prstGeom prst="rect">
            <a:avLst/>
          </a:prstGeom>
          <a:solidFill>
            <a:srgbClr val="EBEBEB"/>
          </a:solidFill>
          <a:ln w="25400" cap="flat" cmpd="sng" algn="ctr">
            <a:solidFill>
              <a:schemeClr val="bg1"/>
            </a:solidFill>
            <a:prstDash val="solid"/>
          </a:ln>
          <a:effectLst>
            <a:glow rad="139700">
              <a:schemeClr val="tx1">
                <a:lumMod val="65000"/>
                <a:lumOff val="35000"/>
                <a:alpha val="40000"/>
              </a:schemeClr>
            </a:glow>
          </a:effectLst>
          <a:scene3d>
            <a:camera prst="orthographicFront"/>
            <a:lightRig rig="twoPt" dir="t"/>
          </a:scene3d>
          <a:sp3d extrusionH="76200" contourW="38100"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"/>
              <a:defRPr lang="en-US" sz="3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en-US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en-US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AddFerrari(1, '1XPADB9X4TN402579', 295000, 'Giallo Modena', </a:t>
            </a:r>
            <a:endParaRPr lang="en-US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'Ferrari', 'F12berlinetta', 20000);</a:t>
            </a:r>
            <a:endParaRPr lang="en-US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COMMIT;</a:t>
            </a:r>
            <a:endParaRPr lang="en-US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END;</a:t>
            </a:r>
            <a:endParaRPr lang="en-US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0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DA66-C76A-4F76-8162-2DB1A396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Stored Procedure – 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D64CE-E0D2-4BF7-9E73-20AA2B777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505200"/>
          </a:xfrm>
        </p:spPr>
        <p:txBody>
          <a:bodyPr/>
          <a:lstStyle/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PROCEDURE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AddFerrari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DECIMAL(12), @VIN VARCHAR(17), 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@Price DECIMAL(8,2), @Color VARCHAR(64), @Make VARCHAR(64), 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@Model VARCHAR(64), @Mileage DECIMAL(7)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INSERT INTO Car(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VIN, Price, Color, Make, Model, Mileage)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VALUES(@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@VIN, @Price, @Color, @Make, @Model, @Mileage);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INSERT INTO Ferrari(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VALUES(@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FB3165-05FD-43DC-A89A-B0F0AE909E44}"/>
              </a:ext>
            </a:extLst>
          </p:cNvPr>
          <p:cNvSpPr txBox="1">
            <a:spLocks/>
          </p:cNvSpPr>
          <p:nvPr/>
        </p:nvSpPr>
        <p:spPr bwMode="auto">
          <a:xfrm>
            <a:off x="606846" y="5247567"/>
            <a:ext cx="10972800" cy="1335795"/>
          </a:xfrm>
          <a:prstGeom prst="rect">
            <a:avLst/>
          </a:prstGeom>
          <a:solidFill>
            <a:srgbClr val="EBEBEB"/>
          </a:solidFill>
          <a:ln w="25400" cap="flat" cmpd="sng" algn="ctr">
            <a:solidFill>
              <a:schemeClr val="bg1"/>
            </a:solidFill>
            <a:prstDash val="solid"/>
          </a:ln>
          <a:effectLst>
            <a:glow rad="139700">
              <a:schemeClr val="tx1">
                <a:lumMod val="65000"/>
                <a:lumOff val="35000"/>
                <a:alpha val="40000"/>
              </a:schemeClr>
            </a:glow>
          </a:effectLst>
          <a:scene3d>
            <a:camera prst="orthographicFront"/>
            <a:lightRig rig="twoPt" dir="t"/>
          </a:scene3d>
          <a:sp3d extrusionH="76200" contourW="38100"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"/>
              <a:defRPr lang="en-US" sz="3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en-US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 TRANSACTION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AddFerrari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EXECUTE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AddFerrari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1, '1XPADB9X4TN402579', 295000, </a:t>
            </a: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'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Giallo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Modena', 'Ferrari', 'F12berlinetta', 20000;</a:t>
            </a: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 TRANSACTION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AddFerrari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77321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DA66-C76A-4F76-8162-2DB1A396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Stored Procedure - Postgres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D64CE-E0D2-4BF7-9E73-20AA2B777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3276600"/>
          </a:xfrm>
        </p:spPr>
        <p:txBody>
          <a:bodyPr/>
          <a:lstStyle/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OR REPLACE FUNCTION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AddFerrari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DECIMAL, VIN IN VARCHAR, Price IN DECIMAL, 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IN VARCHAR, Make IN VARCHAR, Model IN VARCHAR, Mileage IN DECIMAL) 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RETURNS VOID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$proc$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INSERT INTO Car(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VIN, Price, Color, Make, Model, Mileage)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VALUES(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VIN, Price, Color, Make, Model, Mileage);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INSERT INTO Ferrari(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VALUES(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END;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$proc$ LANGUAGE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plpgsql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FB3165-05FD-43DC-A89A-B0F0AE909E44}"/>
              </a:ext>
            </a:extLst>
          </p:cNvPr>
          <p:cNvSpPr txBox="1">
            <a:spLocks/>
          </p:cNvSpPr>
          <p:nvPr/>
        </p:nvSpPr>
        <p:spPr bwMode="auto">
          <a:xfrm>
            <a:off x="609600" y="4953001"/>
            <a:ext cx="10972800" cy="1828800"/>
          </a:xfrm>
          <a:prstGeom prst="rect">
            <a:avLst/>
          </a:prstGeom>
          <a:solidFill>
            <a:srgbClr val="EBEBEB"/>
          </a:solidFill>
          <a:ln w="25400" cap="flat" cmpd="sng" algn="ctr">
            <a:solidFill>
              <a:schemeClr val="bg1"/>
            </a:solidFill>
            <a:prstDash val="solid"/>
          </a:ln>
          <a:effectLst>
            <a:glow rad="139700">
              <a:schemeClr val="tx1">
                <a:lumMod val="65000"/>
                <a:lumOff val="35000"/>
                <a:alpha val="40000"/>
              </a:schemeClr>
            </a:glow>
          </a:effectLst>
          <a:scene3d>
            <a:camera prst="orthographicFront"/>
            <a:lightRig rig="twoPt" dir="t"/>
          </a:scene3d>
          <a:sp3d extrusionH="76200" contourW="38100"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"/>
              <a:defRPr lang="en-US" sz="3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en-US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TRANSACTION; </a:t>
            </a: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</a:t>
            </a: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$$BEGIN</a:t>
            </a: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EXECUTE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AddFerrari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(1, '1XPADB9X4TN402579', 295000, '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Giallo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Modena', </a:t>
            </a: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'Ferrari', 'F12berlinetta', 20000);</a:t>
            </a: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END$$;</a:t>
            </a: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COMMIT TRANSACTION;</a:t>
            </a:r>
          </a:p>
        </p:txBody>
      </p:sp>
    </p:spTree>
    <p:extLst>
      <p:ext uri="{BB962C8B-B14F-4D97-AF65-F5344CB8AC3E}">
        <p14:creationId xmlns:p14="http://schemas.microsoft.com/office/powerpoint/2010/main" val="352292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C421-3C56-4A6A-8966-6810FB45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5 Components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A65B8F-4F54-4110-B4B0-3865E892A0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825528"/>
              </p:ext>
            </p:extLst>
          </p:nvPr>
        </p:nvGraphicFramePr>
        <p:xfrm>
          <a:off x="1981200" y="1600200"/>
          <a:ext cx="82296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3472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2416176"/>
            <a:ext cx="7772400" cy="1470025"/>
          </a:xfrm>
        </p:spPr>
        <p:txBody>
          <a:bodyPr/>
          <a:lstStyle/>
          <a:p>
            <a:r>
              <a:rPr lang="en-US" sz="4000" dirty="0"/>
              <a:t>Questions and Queries </a:t>
            </a:r>
          </a:p>
        </p:txBody>
      </p:sp>
    </p:spTree>
    <p:extLst>
      <p:ext uri="{BB962C8B-B14F-4D97-AF65-F5344CB8AC3E}">
        <p14:creationId xmlns:p14="http://schemas.microsoft.com/office/powerpoint/2010/main" val="1869624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6606-B08B-4EF5-8548-9069C337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Organization-Driven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7EED0-3951-4BB1-A3B0-5791560D0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focus on writing queries that are based on what the organization needs and how the database will be used.</a:t>
            </a:r>
          </a:p>
          <a:p>
            <a:r>
              <a:rPr lang="en-US" dirty="0"/>
              <a:t>These can be phrased in the form of questions. </a:t>
            </a:r>
          </a:p>
        </p:txBody>
      </p:sp>
    </p:spTree>
    <p:extLst>
      <p:ext uri="{BB962C8B-B14F-4D97-AF65-F5344CB8AC3E}">
        <p14:creationId xmlns:p14="http://schemas.microsoft.com/office/powerpoint/2010/main" val="26917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FB7E-5530-40DD-A262-9CE9BE56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Question and Query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FC32-E173-4954-BF6D-14E5DC41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cars of each make are available? 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  Make, Count(*) AS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NumberAvailable</a:t>
            </a:r>
            <a:endParaRPr lang="en-US" sz="4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    Car</a:t>
            </a:r>
            <a:endParaRPr lang="en-US" sz="4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Make</a:t>
            </a:r>
            <a:endParaRPr lang="en-US" sz="4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Make;</a:t>
            </a:r>
            <a:endParaRPr lang="en-US" sz="4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07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75C1-8CC0-478F-9D58-CDD31F95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Work for This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84BAA-054C-443B-B931-840E9233F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questions according to the term project instructions, then write queries to address the questions.</a:t>
            </a:r>
          </a:p>
          <a:p>
            <a:r>
              <a:rPr lang="en-US" dirty="0"/>
              <a:t>Update your script to contain all of your queries. </a:t>
            </a:r>
          </a:p>
          <a:p>
            <a:r>
              <a:rPr lang="en-US" dirty="0"/>
              <a:t>Each query should have an associated comment which describes the question it’s answering.</a:t>
            </a:r>
          </a:p>
          <a:p>
            <a:r>
              <a:rPr lang="en-US" dirty="0"/>
              <a:t>Also provide screenshots of the execution of each query and its results in your iteration.</a:t>
            </a:r>
          </a:p>
        </p:txBody>
      </p:sp>
    </p:spTree>
    <p:extLst>
      <p:ext uri="{BB962C8B-B14F-4D97-AF65-F5344CB8AC3E}">
        <p14:creationId xmlns:p14="http://schemas.microsoft.com/office/powerpoint/2010/main" val="1687613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799E-D9E0-4BB9-9FB8-66D3D355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This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F417C-EDB5-4638-BE0C-BB65F315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show useful results, you will need enough rows and variety in your tables.</a:t>
            </a:r>
          </a:p>
          <a:p>
            <a:r>
              <a:rPr lang="en-US" dirty="0"/>
              <a:t>Make sure to explain the logic of your query and how it shows the expected results.</a:t>
            </a:r>
          </a:p>
          <a:p>
            <a:r>
              <a:rPr lang="en-US" dirty="0"/>
              <a:t>Make sure the questions are significant and useful to your organization or application, focused on the core operations and not extraneous or side operations.</a:t>
            </a:r>
          </a:p>
        </p:txBody>
      </p:sp>
    </p:spTree>
    <p:extLst>
      <p:ext uri="{BB962C8B-B14F-4D97-AF65-F5344CB8AC3E}">
        <p14:creationId xmlns:p14="http://schemas.microsoft.com/office/powerpoint/2010/main" val="1777255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2416176"/>
            <a:ext cx="7772400" cy="1470025"/>
          </a:xfrm>
        </p:spPr>
        <p:txBody>
          <a:bodyPr/>
          <a:lstStyle/>
          <a:p>
            <a:pPr lvl="0"/>
            <a:r>
              <a:rPr lang="en-US" sz="4000" dirty="0"/>
              <a:t>Index Placement and Creation</a:t>
            </a:r>
          </a:p>
        </p:txBody>
      </p:sp>
    </p:spTree>
    <p:extLst>
      <p:ext uri="{BB962C8B-B14F-4D97-AF65-F5344CB8AC3E}">
        <p14:creationId xmlns:p14="http://schemas.microsoft.com/office/powerpoint/2010/main" val="187634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DFDB-1834-45EB-A1BE-1DE43911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951D9-7A7B-44B4-A666-53B9E65DE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Virtually all relational databases, even well-designed ones, perform terribly without deliberate creation of indexes. </a:t>
            </a:r>
          </a:p>
          <a:p>
            <a:r>
              <a:rPr lang="en-US" sz="2800" dirty="0"/>
              <a:t>Logical database design deals with the structurally independent tables and relationships; index placement deals with the way the database will access your data, how long that will take, and how much work the database must perform to do so.</a:t>
            </a:r>
          </a:p>
          <a:p>
            <a:r>
              <a:rPr lang="en-US" sz="2800" dirty="0"/>
              <a:t>An index is a physical construct that is used to speed up data retrieval. </a:t>
            </a:r>
          </a:p>
          <a:p>
            <a:r>
              <a:rPr lang="en-US" sz="2800" dirty="0"/>
              <a:t>From a logical design perspective, indexes are invisible.</a:t>
            </a:r>
          </a:p>
          <a:p>
            <a:r>
              <a:rPr lang="en-US" sz="2800" dirty="0"/>
              <a:t>Indexes are critical component in database performance, and index placement happens mostly during the design phase of a database. </a:t>
            </a:r>
          </a:p>
        </p:txBody>
      </p:sp>
    </p:spTree>
    <p:extLst>
      <p:ext uri="{BB962C8B-B14F-4D97-AF65-F5344CB8AC3E}">
        <p14:creationId xmlns:p14="http://schemas.microsoft.com/office/powerpoint/2010/main" val="426901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DBC0-A908-4D77-B0DF-61E2F169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Index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51EFE-142E-441B-857F-D67CBD532B3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42" y="1600200"/>
            <a:ext cx="955291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93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127D3-F4CC-49F2-B30C-81339AB6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Uniqueness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41EE2-8392-4DE0-B67A-B88B56B6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index can be implemented to allow the key values to repeat (non-unique index), or can be implemented to disallow repeating keys (unique index).</a:t>
            </a:r>
          </a:p>
          <a:p>
            <a:r>
              <a:rPr lang="en-US" dirty="0"/>
              <a:t>Many modern relational DBMS enforce uniqueness constraints through automatic creation of unique indexes. </a:t>
            </a:r>
          </a:p>
          <a:p>
            <a:r>
              <a:rPr lang="en-US" dirty="0"/>
              <a:t>You can enforce uniqueness by creating a unique constraint or by directly creating a unique index.</a:t>
            </a:r>
          </a:p>
          <a:p>
            <a:r>
              <a:rPr lang="en-US" dirty="0"/>
              <a:t>For every index we create, we must decide whether an index is unique or non-unique.</a:t>
            </a:r>
          </a:p>
        </p:txBody>
      </p:sp>
    </p:spTree>
    <p:extLst>
      <p:ext uri="{BB962C8B-B14F-4D97-AF65-F5344CB8AC3E}">
        <p14:creationId xmlns:p14="http://schemas.microsoft.com/office/powerpoint/2010/main" val="1655026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F89E-D871-4286-B224-41C579E7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Deciding Which Columns Deserve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F211B-9500-4019-AE5A-764825B57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not simply add indexes to every column in the schema?</a:t>
            </a:r>
          </a:p>
          <a:p>
            <a:pPr lvl="1"/>
            <a:r>
              <a:rPr lang="en-US" dirty="0"/>
              <a:t>Indexes speed up reading from the database, but slow down writing to the database.</a:t>
            </a:r>
          </a:p>
          <a:p>
            <a:pPr lvl="1"/>
            <a:r>
              <a:rPr lang="en-US" dirty="0"/>
              <a:t>Indexes take extra storage space.</a:t>
            </a:r>
          </a:p>
          <a:p>
            <a:pPr lvl="1"/>
            <a:r>
              <a:rPr lang="en-US" dirty="0"/>
              <a:t>Indexes add complexity to database maintenance.</a:t>
            </a:r>
          </a:p>
          <a:p>
            <a:r>
              <a:rPr lang="en-US" dirty="0"/>
              <a:t>We carefully decide which columns deserve an index based upon certain criteria.</a:t>
            </a:r>
          </a:p>
        </p:txBody>
      </p:sp>
    </p:spTree>
    <p:extLst>
      <p:ext uri="{BB962C8B-B14F-4D97-AF65-F5344CB8AC3E}">
        <p14:creationId xmlns:p14="http://schemas.microsoft.com/office/powerpoint/2010/main" val="246947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2416176"/>
            <a:ext cx="7772400" cy="1470025"/>
          </a:xfrm>
        </p:spPr>
        <p:txBody>
          <a:bodyPr/>
          <a:lstStyle/>
          <a:p>
            <a:r>
              <a:rPr lang="en-US" sz="4000" dirty="0"/>
              <a:t>Reusable, Transaction-Oriented Store Procedures </a:t>
            </a:r>
          </a:p>
        </p:txBody>
      </p:sp>
    </p:spTree>
    <p:extLst>
      <p:ext uri="{BB962C8B-B14F-4D97-AF65-F5344CB8AC3E}">
        <p14:creationId xmlns:p14="http://schemas.microsoft.com/office/powerpoint/2010/main" val="777080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1AD68-CE39-46F0-AB9C-566578E1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Hospital Room Schema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9E4797-1F2F-4118-9A71-FF5B82725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374" y="1558379"/>
            <a:ext cx="10169252" cy="50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57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4258-62FA-434F-81FC-52FD40AC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 are Already Indexed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B7598-A8AA-4087-8FA6-33A0662E1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286000"/>
          </a:xfrm>
        </p:spPr>
        <p:txBody>
          <a:bodyPr/>
          <a:lstStyle/>
          <a:p>
            <a:r>
              <a:rPr lang="en-US" dirty="0"/>
              <a:t>Many modern relational DBMS, including Oracle, SQL Server, and Postgres automatically add unique indexes to table columns covered by a primary key constraint. We do not need to add indexes to primary keys.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6DF2F0-2936-4366-BB8E-302575C873FB}"/>
              </a:ext>
            </a:extLst>
          </p:cNvPr>
          <p:cNvGraphicFramePr>
            <a:graphicFrameLocks/>
          </p:cNvGraphicFramePr>
          <p:nvPr/>
        </p:nvGraphicFramePr>
        <p:xfrm>
          <a:off x="609600" y="4248838"/>
          <a:ext cx="7772400" cy="24567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32368">
                  <a:extLst>
                    <a:ext uri="{9D8B030D-6E8A-4147-A177-3AD203B41FA5}">
                      <a16:colId xmlns:a16="http://schemas.microsoft.com/office/drawing/2014/main" val="2402927998"/>
                    </a:ext>
                  </a:extLst>
                </a:gridCol>
                <a:gridCol w="3840032">
                  <a:extLst>
                    <a:ext uri="{9D8B030D-6E8A-4147-A177-3AD203B41FA5}">
                      <a16:colId xmlns:a16="http://schemas.microsoft.com/office/drawing/2014/main" val="1276401687"/>
                    </a:ext>
                  </a:extLst>
                </a:gridCol>
              </a:tblGrid>
              <a:tr h="2729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Primary Key Column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078431"/>
                  </a:ext>
                </a:extLst>
              </a:tr>
              <a:tr h="5459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Hospital_room.hospital_room_id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This is the primary key of the Hospital_room table.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1036236"/>
                  </a:ext>
                </a:extLst>
              </a:tr>
              <a:tr h="5459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Hospital_equipment.hospital_equipment_id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This is the primary key of the Hospital_equipment table.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7039249"/>
                  </a:ext>
                </a:extLst>
              </a:tr>
              <a:tr h="5459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Hospital_wing.hospital_wing_id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This is the primary key of the Hospital_wing table.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5103362"/>
                  </a:ext>
                </a:extLst>
              </a:tr>
              <a:tr h="5459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Hospital_room_type.hospital_room_type_id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This is the primary key of the </a:t>
                      </a:r>
                      <a:r>
                        <a:rPr lang="en-US" sz="1600" dirty="0" err="1">
                          <a:effectLst/>
                        </a:rPr>
                        <a:t>Hospital_room_type</a:t>
                      </a:r>
                      <a:r>
                        <a:rPr lang="en-US" sz="1600" dirty="0">
                          <a:effectLst/>
                        </a:rPr>
                        <a:t> table.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867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726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28374-170F-4082-B6EE-AE3E45CF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 Should Always Be Indexed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3595-A312-4E14-ACE2-67C658331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447800"/>
          </a:xfrm>
        </p:spPr>
        <p:txBody>
          <a:bodyPr/>
          <a:lstStyle/>
          <a:p>
            <a:r>
              <a:rPr lang="en-US" dirty="0"/>
              <a:t>All foreign key columns should be indexed without regard to any other requirements or the SQL queries that will use them.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C6E1093B-A139-46E9-BF85-362B4FE4CE33}"/>
              </a:ext>
            </a:extLst>
          </p:cNvPr>
          <p:cNvGraphicFramePr>
            <a:graphicFrameLocks/>
          </p:cNvGraphicFramePr>
          <p:nvPr/>
        </p:nvGraphicFramePr>
        <p:xfrm>
          <a:off x="609600" y="3200400"/>
          <a:ext cx="10134600" cy="3505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3556">
                  <a:extLst>
                    <a:ext uri="{9D8B030D-6E8A-4147-A177-3AD203B41FA5}">
                      <a16:colId xmlns:a16="http://schemas.microsoft.com/office/drawing/2014/main" val="3231108825"/>
                    </a:ext>
                  </a:extLst>
                </a:gridCol>
                <a:gridCol w="6121044">
                  <a:extLst>
                    <a:ext uri="{9D8B030D-6E8A-4147-A177-3AD203B41FA5}">
                      <a16:colId xmlns:a16="http://schemas.microsoft.com/office/drawing/2014/main" val="1825124192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Foreign Key Column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Description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6262082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Hospital_room.hospital_room_type_id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This foreign key in the Hospital_room table references the Hospital_room_type table. The index is non-unique since many rooms can be of the same type.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0382937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Hospital_room.hospital_wing_id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This foreign key in the Hospital_room table references the Hospital_wing table. The index is non-unique since there are many rooms in the same wing.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2771719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Hospital_equipment.hospital_room_id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This foreign key in the </a:t>
                      </a:r>
                      <a:r>
                        <a:rPr lang="en-US" sz="1800" dirty="0" err="1">
                          <a:effectLst/>
                        </a:rPr>
                        <a:t>Hospital_equipment</a:t>
                      </a:r>
                      <a:r>
                        <a:rPr lang="en-US" sz="1800" dirty="0">
                          <a:effectLst/>
                        </a:rPr>
                        <a:t> table references the </a:t>
                      </a:r>
                      <a:r>
                        <a:rPr lang="en-US" sz="1800" dirty="0" err="1">
                          <a:effectLst/>
                        </a:rPr>
                        <a:t>Hospital_equipment</a:t>
                      </a:r>
                      <a:r>
                        <a:rPr lang="en-US" sz="1800" dirty="0">
                          <a:effectLst/>
                        </a:rPr>
                        <a:t> table. This index is non-unique since one room can contain may pieces of equipment.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7135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55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D800-D60A-4EA1-802C-05A02384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Query-Driven Index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9E0D-3F1E-4213-8695-27B3F9838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than foreign keys, we add indexes to columns based upon how they are expected to be used in queries.</a:t>
            </a:r>
          </a:p>
          <a:p>
            <a:pPr lvl="1"/>
            <a:r>
              <a:rPr lang="en-US" dirty="0"/>
              <a:t>Columns in WHERE clauses or join conditions are usually indexed.</a:t>
            </a:r>
          </a:p>
          <a:p>
            <a:pPr lvl="1"/>
            <a:r>
              <a:rPr lang="en-US" dirty="0"/>
              <a:t>Indexes on tables that remain small are usually not beneficial.</a:t>
            </a:r>
          </a:p>
          <a:p>
            <a:pPr lvl="1"/>
            <a:r>
              <a:rPr lang="en-US" dirty="0"/>
              <a:t>If queries always retrieve most rows in a table, indexes on that table are not usually beneficial.</a:t>
            </a:r>
          </a:p>
          <a:p>
            <a:pPr lvl="1"/>
            <a:r>
              <a:rPr lang="en-US" dirty="0"/>
              <a:t>Avoid indexing columns with a small number of distinct values or a large percentage of nulls.</a:t>
            </a:r>
          </a:p>
        </p:txBody>
      </p:sp>
    </p:spTree>
    <p:extLst>
      <p:ext uri="{BB962C8B-B14F-4D97-AF65-F5344CB8AC3E}">
        <p14:creationId xmlns:p14="http://schemas.microsoft.com/office/powerpoint/2010/main" val="2712054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CB03-3FFE-40C6-AE54-ED25E1C7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Beds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8CF0A-E361-4844-B451-12CB0C83A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648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Hospital_room.room_number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Hospital_room.nr_beds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  <a:p>
            <a:endParaRPr lang="en-US" dirty="0"/>
          </a:p>
          <a:p>
            <a:r>
              <a:rPr lang="en-US" dirty="0"/>
              <a:t>We index the </a:t>
            </a:r>
            <a:r>
              <a:rPr lang="en-US" i="1" dirty="0" err="1"/>
              <a:t>nr_beds</a:t>
            </a:r>
            <a:r>
              <a:rPr lang="en-US" i="1" dirty="0"/>
              <a:t> </a:t>
            </a:r>
            <a:r>
              <a:rPr lang="en-US" dirty="0"/>
              <a:t>column because it exists in the WHERE clause and will be used to restrict the rows.</a:t>
            </a:r>
          </a:p>
          <a:p>
            <a:r>
              <a:rPr lang="en-US" dirty="0"/>
              <a:t>It would be non-unique since multiple rooms can have the same number.</a:t>
            </a:r>
          </a:p>
        </p:txBody>
      </p:sp>
    </p:spTree>
    <p:extLst>
      <p:ext uri="{BB962C8B-B14F-4D97-AF65-F5344CB8AC3E}">
        <p14:creationId xmlns:p14="http://schemas.microsoft.com/office/powerpoint/2010/main" val="1703711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CB03-3FFE-40C6-AE54-ED25E1C7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Type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8CF0A-E361-4844-B451-12CB0C83A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Hospital_room.room_number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JOIN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Hospital_room_type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Hospital_room.hospital_room_type_id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      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Hospital_room_type.hospital_room_type_id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WHERE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Hospital_room_type.room_type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‘Standard Inpatient’</a:t>
            </a:r>
          </a:p>
          <a:p>
            <a:r>
              <a:rPr lang="en-US" sz="2400" i="1" dirty="0" err="1"/>
              <a:t>Hospital_room.hospital_room_type_id</a:t>
            </a:r>
            <a:r>
              <a:rPr lang="en-US" sz="2400" i="1" dirty="0"/>
              <a:t> </a:t>
            </a:r>
            <a:r>
              <a:rPr lang="en-US" sz="2400" dirty="0"/>
              <a:t>and </a:t>
            </a:r>
            <a:r>
              <a:rPr lang="en-US" sz="2400" i="1" dirty="0" err="1"/>
              <a:t>Hospital_room_type.hospital_room_type_id</a:t>
            </a:r>
            <a:r>
              <a:rPr lang="en-US" sz="2400" i="1" dirty="0"/>
              <a:t> </a:t>
            </a:r>
            <a:r>
              <a:rPr lang="en-US" sz="2400" dirty="0"/>
              <a:t>are both used in a join condition but are already indexed as foreign keys.</a:t>
            </a:r>
          </a:p>
          <a:p>
            <a:r>
              <a:rPr lang="en-US" sz="2400" i="1" dirty="0" err="1"/>
              <a:t>Hospital_room_type.room_type</a:t>
            </a:r>
            <a:r>
              <a:rPr lang="en-US" sz="2400" dirty="0"/>
              <a:t> appears in the WHERE clause so we will want to index it. It’s unique as a domain table (though the FK to it is not unique).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8905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CB03-3FFE-40C6-AE54-ED25E1C7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Rooms with Computers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8CF0A-E361-4844-B451-12CB0C83A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Hospital_room.room_number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WHERE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Hospital_room.hospital_room_id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 (SELECT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Hospital_equipment.hospital_room_id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FROM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Hospital_equipment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WHERE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Hospital_equipment.equipment_name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‘Computer’)</a:t>
            </a:r>
          </a:p>
          <a:p>
            <a:endParaRPr lang="en-US" sz="2800" dirty="0"/>
          </a:p>
          <a:p>
            <a:r>
              <a:rPr lang="en-US" sz="2800" dirty="0"/>
              <a:t>Because </a:t>
            </a:r>
            <a:r>
              <a:rPr lang="en-US" sz="2800" i="1" dirty="0" err="1"/>
              <a:t>equipment_name</a:t>
            </a:r>
            <a:r>
              <a:rPr lang="en-US" sz="2800" i="1" dirty="0"/>
              <a:t> </a:t>
            </a:r>
            <a:r>
              <a:rPr lang="en-US" sz="2800" dirty="0"/>
              <a:t>is in the WHERE clause of the subquery, we add an index to that column. It’s non-unique. </a:t>
            </a:r>
          </a:p>
          <a:p>
            <a:r>
              <a:rPr lang="en-US" sz="2800" i="1" dirty="0" err="1"/>
              <a:t>Hospital_room.hospital_room_id</a:t>
            </a:r>
            <a:r>
              <a:rPr lang="en-US" sz="2800" i="1" dirty="0"/>
              <a:t>  </a:t>
            </a:r>
            <a:r>
              <a:rPr lang="en-US" sz="2800" dirty="0"/>
              <a:t>is the primary key of </a:t>
            </a:r>
            <a:r>
              <a:rPr lang="en-US" sz="2800" dirty="0" err="1"/>
              <a:t>hospital_room</a:t>
            </a:r>
            <a:r>
              <a:rPr lang="en-US" sz="2800" dirty="0"/>
              <a:t> and so already has an index.</a:t>
            </a:r>
          </a:p>
        </p:txBody>
      </p:sp>
    </p:spTree>
    <p:extLst>
      <p:ext uri="{BB962C8B-B14F-4D97-AF65-F5344CB8AC3E}">
        <p14:creationId xmlns:p14="http://schemas.microsoft.com/office/powerpoint/2010/main" val="349665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CB03-3FFE-40C6-AE54-ED25E1C7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Indexes in your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8CF0A-E361-4844-B451-12CB0C83A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105400"/>
          </a:xfrm>
        </p:spPr>
        <p:txBody>
          <a:bodyPr/>
          <a:lstStyle/>
          <a:p>
            <a:r>
              <a:rPr lang="en-US" sz="2400" dirty="0"/>
              <a:t>Indexes need to be created in SQL for the database to take advantage of them. </a:t>
            </a:r>
          </a:p>
          <a:p>
            <a:r>
              <a:rPr lang="en-US" sz="2400" dirty="0"/>
              <a:t>The same commands can be used across Oracle, SQL Server, and Postgres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IndexName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 UNIQUE INDEX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IndexName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348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DA66-C76A-4F76-8162-2DB1A396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Car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D64CE-E0D2-4BF7-9E73-20AA2B777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2743200"/>
          </a:xfrm>
        </p:spPr>
        <p:txBody>
          <a:bodyPr/>
          <a:lstStyle/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Car (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DECIMAL(12) NOT NULL PRIMARY KEY,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VIN     VARCHAR(17) NOT NULL,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Price   DECIMAL(8,2) NOT NULL,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  VARCHAR(64) NOT NULL,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    VARCHAR(64) NOT NULL,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  VARCHAR(64) NOT NULL,</a:t>
            </a: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Mileage DECIMAL(7) NOT NULL);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FB3165-05FD-43DC-A89A-B0F0AE909E44}"/>
              </a:ext>
            </a:extLst>
          </p:cNvPr>
          <p:cNvSpPr txBox="1">
            <a:spLocks/>
          </p:cNvSpPr>
          <p:nvPr/>
        </p:nvSpPr>
        <p:spPr bwMode="auto">
          <a:xfrm>
            <a:off x="609600" y="4495800"/>
            <a:ext cx="10972800" cy="1020762"/>
          </a:xfrm>
          <a:prstGeom prst="rect">
            <a:avLst/>
          </a:prstGeom>
          <a:solidFill>
            <a:srgbClr val="EBEBEB"/>
          </a:solidFill>
          <a:ln w="25400" cap="flat" cmpd="sng" algn="ctr">
            <a:solidFill>
              <a:schemeClr val="bg1"/>
            </a:solidFill>
            <a:prstDash val="solid"/>
          </a:ln>
          <a:effectLst>
            <a:glow rad="139700">
              <a:schemeClr val="tx1">
                <a:lumMod val="65000"/>
                <a:lumOff val="35000"/>
                <a:alpha val="40000"/>
              </a:schemeClr>
            </a:glow>
          </a:effectLst>
          <a:scene3d>
            <a:camera prst="orthographicFront"/>
            <a:lightRig rig="twoPt" dir="t"/>
          </a:scene3d>
          <a:sp3d extrusionH="76200" contourW="38100"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"/>
              <a:defRPr lang="en-US" sz="3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en-US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INDEX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CarPriceIdx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Car(Price);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5C5D07-C989-4654-A908-9365528E04F5}"/>
              </a:ext>
            </a:extLst>
          </p:cNvPr>
          <p:cNvSpPr txBox="1">
            <a:spLocks/>
          </p:cNvSpPr>
          <p:nvPr/>
        </p:nvSpPr>
        <p:spPr bwMode="auto">
          <a:xfrm>
            <a:off x="609600" y="5814286"/>
            <a:ext cx="10972800" cy="1020762"/>
          </a:xfrm>
          <a:prstGeom prst="rect">
            <a:avLst/>
          </a:prstGeom>
          <a:solidFill>
            <a:srgbClr val="EBEBEB"/>
          </a:solidFill>
          <a:ln w="25400" cap="flat" cmpd="sng" algn="ctr">
            <a:solidFill>
              <a:schemeClr val="bg1"/>
            </a:solidFill>
            <a:prstDash val="solid"/>
          </a:ln>
          <a:effectLst>
            <a:glow rad="139700">
              <a:schemeClr val="tx1">
                <a:lumMod val="65000"/>
                <a:lumOff val="35000"/>
                <a:alpha val="40000"/>
              </a:schemeClr>
            </a:glow>
          </a:effectLst>
          <a:scene3d>
            <a:camera prst="orthographicFront"/>
            <a:lightRig rig="twoPt" dir="t"/>
          </a:scene3d>
          <a:sp3d extrusionH="76200" contourW="38100">
            <a:contourClr>
              <a:schemeClr val="tx1">
                <a:lumMod val="50000"/>
                <a:lumOff val="50000"/>
              </a:schemeClr>
            </a:contourClr>
          </a:sp3d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"/>
              <a:defRPr lang="en-US" sz="3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en-US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UNIQUE INDEX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CarVINIdx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Car(VIN);</a:t>
            </a:r>
          </a:p>
        </p:txBody>
      </p:sp>
    </p:spTree>
    <p:extLst>
      <p:ext uri="{BB962C8B-B14F-4D97-AF65-F5344CB8AC3E}">
        <p14:creationId xmlns:p14="http://schemas.microsoft.com/office/powerpoint/2010/main" val="2145562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1763-1D7A-467D-ABDD-2D91A34F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Adding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E0F2-0CC0-4CB6-A0FC-E78DCAA06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Carefully choose your columns to index based upon the principles taught.</a:t>
            </a:r>
          </a:p>
          <a:p>
            <a:r>
              <a:rPr lang="en-US" dirty="0"/>
              <a:t>Explain why you chose the column for indexing.</a:t>
            </a:r>
          </a:p>
          <a:p>
            <a:r>
              <a:rPr lang="en-US" dirty="0"/>
              <a:t>Make sure to decide between unique and non-unique for each index.</a:t>
            </a:r>
          </a:p>
          <a:p>
            <a:r>
              <a:rPr lang="en-US" dirty="0"/>
              <a:t>Add all of your index creations to your script. There is no need to drop them because dropping the table drops the index and all data in the table.</a:t>
            </a:r>
          </a:p>
        </p:txBody>
      </p:sp>
    </p:spTree>
    <p:extLst>
      <p:ext uri="{BB962C8B-B14F-4D97-AF65-F5344CB8AC3E}">
        <p14:creationId xmlns:p14="http://schemas.microsoft.com/office/powerpoint/2010/main" val="248856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B4265-6488-4A08-9D29-3175FE3D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Visual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DD9B6D-EE10-44D7-9E2A-BB89E17E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00721"/>
            <a:ext cx="8229600" cy="3904358"/>
          </a:xfrm>
        </p:spPr>
      </p:pic>
    </p:spTree>
    <p:extLst>
      <p:ext uri="{BB962C8B-B14F-4D97-AF65-F5344CB8AC3E}">
        <p14:creationId xmlns:p14="http://schemas.microsoft.com/office/powerpoint/2010/main" val="3620616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</a:t>
            </a:r>
          </a:p>
        </p:txBody>
      </p:sp>
      <p:pic>
        <p:nvPicPr>
          <p:cNvPr id="21507" name="Picture 5" descr="red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64" y="876301"/>
            <a:ext cx="20653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red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332" y="876301"/>
            <a:ext cx="2065337" cy="904875"/>
          </a:xfrm>
          <a:prstGeom prst="rect">
            <a:avLst/>
          </a:prstGeom>
          <a:noFill/>
          <a:ln>
            <a:noFill/>
          </a:ln>
          <a:effectLst>
            <a:glow rad="127000">
              <a:srgbClr val="F2BDBD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908E-C4A1-4420-AA06-EF5F0909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 – Account Transfer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AF4C08-F1F3-4673-B694-08F989F18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30877"/>
            <a:ext cx="8839200" cy="2796247"/>
          </a:xfrm>
        </p:spPr>
      </p:pic>
    </p:spTree>
    <p:extLst>
      <p:ext uri="{BB962C8B-B14F-4D97-AF65-F5344CB8AC3E}">
        <p14:creationId xmlns:p14="http://schemas.microsoft.com/office/powerpoint/2010/main" val="1230471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Technical Example – Pay Raise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err="1"/>
              <a:t>new_salary</a:t>
            </a:r>
            <a:r>
              <a:rPr lang="en-US" dirty="0"/>
              <a:t> = select </a:t>
            </a:r>
            <a:r>
              <a:rPr lang="en-US" dirty="0" err="1"/>
              <a:t>employee_salary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                 from salary</a:t>
            </a:r>
            <a:br>
              <a:rPr lang="en-US" dirty="0"/>
            </a:br>
            <a:r>
              <a:rPr lang="en-US" dirty="0"/>
              <a:t>                         where </a:t>
            </a:r>
            <a:r>
              <a:rPr lang="en-US" dirty="0" err="1"/>
              <a:t>employee_id</a:t>
            </a:r>
            <a:r>
              <a:rPr lang="en-US" dirty="0"/>
              <a:t> = 123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err="1"/>
              <a:t>new_salary</a:t>
            </a:r>
            <a:r>
              <a:rPr lang="en-US" dirty="0"/>
              <a:t> = </a:t>
            </a:r>
            <a:r>
              <a:rPr lang="en-US" dirty="0" err="1"/>
              <a:t>new_salary</a:t>
            </a:r>
            <a:r>
              <a:rPr lang="en-US" dirty="0"/>
              <a:t> * 1.05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Update salary </a:t>
            </a:r>
            <a:br>
              <a:rPr lang="en-US" dirty="0"/>
            </a:br>
            <a:r>
              <a:rPr lang="en-US" dirty="0"/>
              <a:t>Set </a:t>
            </a:r>
            <a:r>
              <a:rPr lang="en-US" dirty="0" err="1"/>
              <a:t>employee_salary</a:t>
            </a:r>
            <a:r>
              <a:rPr lang="en-US" dirty="0"/>
              <a:t> = </a:t>
            </a:r>
            <a:r>
              <a:rPr lang="en-US" dirty="0" err="1"/>
              <a:t>new_salary</a:t>
            </a:r>
            <a:br>
              <a:rPr lang="en-US" dirty="0"/>
            </a:br>
            <a:r>
              <a:rPr lang="en-US" dirty="0"/>
              <a:t>Where </a:t>
            </a:r>
            <a:r>
              <a:rPr lang="en-US" dirty="0" err="1"/>
              <a:t>employee_id</a:t>
            </a:r>
            <a:r>
              <a:rPr lang="en-US" dirty="0"/>
              <a:t> = 123</a:t>
            </a:r>
          </a:p>
        </p:txBody>
      </p:sp>
    </p:spTree>
    <p:extLst>
      <p:ext uri="{BB962C8B-B14F-4D97-AF65-F5344CB8AC3E}">
        <p14:creationId xmlns:p14="http://schemas.microsoft.com/office/powerpoint/2010/main" val="814206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Transactions’ Use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It is important to note that there are two distinct locations for data for a transaction – the database’s data and the transaction’s temporary use of data.</a:t>
            </a:r>
          </a:p>
          <a:p>
            <a:pPr>
              <a:defRPr/>
            </a:pPr>
            <a:r>
              <a:rPr lang="en-US" sz="2800" dirty="0"/>
              <a:t>When a transaction retrieves a value from the database, the transaction then has a local copy of that value that it can work with. </a:t>
            </a:r>
          </a:p>
          <a:p>
            <a:pPr>
              <a:defRPr/>
            </a:pPr>
            <a:r>
              <a:rPr lang="en-US" sz="2800" dirty="0"/>
              <a:t>Local copies are not automatically pushed to the database. The transaction must choose to push it.</a:t>
            </a:r>
          </a:p>
        </p:txBody>
      </p:sp>
    </p:spTree>
    <p:extLst>
      <p:ext uri="{BB962C8B-B14F-4D97-AF65-F5344CB8AC3E}">
        <p14:creationId xmlns:p14="http://schemas.microsoft.com/office/powerpoint/2010/main" val="671309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9C85-B6F0-4069-AB7A-1F32A330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Outcomes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50D3B9-C0BF-4E89-A9A8-745A754A5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32" y="1600200"/>
            <a:ext cx="5823937" cy="5105400"/>
          </a:xfrm>
        </p:spPr>
      </p:pic>
    </p:spTree>
    <p:extLst>
      <p:ext uri="{BB962C8B-B14F-4D97-AF65-F5344CB8AC3E}">
        <p14:creationId xmlns:p14="http://schemas.microsoft.com/office/powerpoint/2010/main" val="264210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/>
              <a:t>Five ACIDS Transaction Properties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Arial" charset="0"/>
              <a:buChar char="►"/>
              <a:defRPr/>
            </a:pPr>
            <a:r>
              <a:rPr lang="en-US" sz="2400" u="sng" dirty="0"/>
              <a:t>Atomicity</a:t>
            </a:r>
            <a:r>
              <a:rPr lang="en-US" sz="2400" dirty="0"/>
              <a:t> 	is the “All or nothing” property. All changes in the transaction are applied, or none of them are applied. There is no middle ground.</a:t>
            </a:r>
          </a:p>
          <a:p>
            <a:pPr eaLnBrk="1" hangingPunct="1">
              <a:lnSpc>
                <a:spcPct val="80000"/>
              </a:lnSpc>
              <a:buFont typeface="Arial" charset="0"/>
              <a:buChar char="►"/>
              <a:defRPr/>
            </a:pPr>
            <a:r>
              <a:rPr lang="en-US" sz="2400" u="sng" dirty="0"/>
              <a:t>Consistency</a:t>
            </a:r>
            <a:r>
              <a:rPr lang="en-US" sz="2400" dirty="0"/>
              <a:t> Transactions must transform the database from one consistent state to another.</a:t>
            </a:r>
          </a:p>
          <a:p>
            <a:pPr eaLnBrk="1" hangingPunct="1">
              <a:lnSpc>
                <a:spcPct val="80000"/>
              </a:lnSpc>
              <a:buFont typeface="Arial" charset="0"/>
              <a:buChar char="►"/>
              <a:defRPr/>
            </a:pPr>
            <a:r>
              <a:rPr lang="en-US" sz="2400" u="sng" dirty="0"/>
              <a:t>Isolation</a:t>
            </a:r>
            <a:r>
              <a:rPr lang="en-US" sz="2400" dirty="0"/>
              <a:t>  	Changes made by incomplete (uncommitted) transactions should not be visible to other transactions.</a:t>
            </a:r>
          </a:p>
          <a:p>
            <a:pPr eaLnBrk="1" hangingPunct="1">
              <a:lnSpc>
                <a:spcPct val="80000"/>
              </a:lnSpc>
              <a:buFont typeface="Arial" charset="0"/>
              <a:buChar char="►"/>
              <a:defRPr/>
            </a:pPr>
            <a:r>
              <a:rPr lang="en-US" sz="2400" u="sng" dirty="0"/>
              <a:t>Durability</a:t>
            </a:r>
            <a:r>
              <a:rPr lang="en-US" sz="2400" dirty="0"/>
              <a:t>	The effects of a committed transaction are permanent and must not be lost because of later failure of the platform or DBMS.</a:t>
            </a:r>
          </a:p>
          <a:p>
            <a:pPr eaLnBrk="1" hangingPunct="1">
              <a:lnSpc>
                <a:spcPct val="80000"/>
              </a:lnSpc>
              <a:buFont typeface="Arial" charset="0"/>
              <a:buChar char="►"/>
              <a:defRPr/>
            </a:pPr>
            <a:r>
              <a:rPr lang="en-US" sz="2400" u="sng" dirty="0" err="1"/>
              <a:t>Serializability</a:t>
            </a:r>
            <a:r>
              <a:rPr lang="en-US" sz="2400" dirty="0"/>
              <a:t> To each transaction the database behaves as if this were the only transaction.</a:t>
            </a:r>
          </a:p>
          <a:p>
            <a:pPr eaLnBrk="1" hangingPunct="1">
              <a:lnSpc>
                <a:spcPct val="80000"/>
              </a:lnSpc>
              <a:buFont typeface="Arial" charset="0"/>
              <a:buChar char="►"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98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U Colo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FAF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17199</TotalTime>
  <Words>3022</Words>
  <Application>Microsoft Office PowerPoint</Application>
  <PresentationFormat>Widescreen</PresentationFormat>
  <Paragraphs>281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Tahoma</vt:lpstr>
      <vt:lpstr>Times New Roman</vt:lpstr>
      <vt:lpstr>Wingdings</vt:lpstr>
      <vt:lpstr>Office Theme</vt:lpstr>
      <vt:lpstr>Custom Design</vt:lpstr>
      <vt:lpstr>Term Project Iteration 5 Walkthrough</vt:lpstr>
      <vt:lpstr>Iteration 5 Components</vt:lpstr>
      <vt:lpstr>Reusable, Transaction-Oriented Store Procedures </vt:lpstr>
      <vt:lpstr>Transaction Visual</vt:lpstr>
      <vt:lpstr>Example – Account Transfer</vt:lpstr>
      <vt:lpstr>Technical Example – Pay Raise</vt:lpstr>
      <vt:lpstr>Transactions’ Use of Data</vt:lpstr>
      <vt:lpstr>Transaction Outcomes</vt:lpstr>
      <vt:lpstr>Five ACIDS Transaction Properties</vt:lpstr>
      <vt:lpstr>Transaction Summary</vt:lpstr>
      <vt:lpstr>Stored Procedure Review</vt:lpstr>
      <vt:lpstr>Transactions in Procedures</vt:lpstr>
      <vt:lpstr>Advantages of Transactions in Procedures</vt:lpstr>
      <vt:lpstr>Disadvantages of Transactions in Procedures</vt:lpstr>
      <vt:lpstr>Example Car EERD with Attributes</vt:lpstr>
      <vt:lpstr>Example Car Reseller Use Case</vt:lpstr>
      <vt:lpstr>Basic Stored Procedure - Oracle</vt:lpstr>
      <vt:lpstr>Basic Stored Procedure – SQL Server</vt:lpstr>
      <vt:lpstr>Basic Stored Procedure - Postgres</vt:lpstr>
      <vt:lpstr>Questions and Queries </vt:lpstr>
      <vt:lpstr>Organization-Driven Queries</vt:lpstr>
      <vt:lpstr>Car Question and Query Example</vt:lpstr>
      <vt:lpstr>Your Work for This Component</vt:lpstr>
      <vt:lpstr>Tips for This Component</vt:lpstr>
      <vt:lpstr>Index Placement and Creation</vt:lpstr>
      <vt:lpstr>Indexing Overview</vt:lpstr>
      <vt:lpstr>Example Index</vt:lpstr>
      <vt:lpstr>Maintaining Uniqueness</vt:lpstr>
      <vt:lpstr>Deciding Which Columns Deserve Indexes</vt:lpstr>
      <vt:lpstr>Example Hospital Room Schema </vt:lpstr>
      <vt:lpstr>Primary Keys are Already Indexed</vt:lpstr>
      <vt:lpstr>Foreign Keys Should Always Be Indexed</vt:lpstr>
      <vt:lpstr>Query-Driven Index Placement</vt:lpstr>
      <vt:lpstr>Hospital Beds Query</vt:lpstr>
      <vt:lpstr>Room Type Query</vt:lpstr>
      <vt:lpstr>Rooms with Computers Query</vt:lpstr>
      <vt:lpstr>Creating Indexes in your Database</vt:lpstr>
      <vt:lpstr>Example Car Index</vt:lpstr>
      <vt:lpstr>Tips for Adding Indexes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CS779</dc:title>
  <dc:creator>Borkmark</dc:creator>
  <cp:lastModifiedBy>Warren Mansur</cp:lastModifiedBy>
  <cp:revision>588</cp:revision>
  <dcterms:created xsi:type="dcterms:W3CDTF">2010-09-03T10:48:34Z</dcterms:created>
  <dcterms:modified xsi:type="dcterms:W3CDTF">2022-08-03T14:28:47Z</dcterms:modified>
</cp:coreProperties>
</file>